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8" r:id="rId3"/>
  </p:sldMasterIdLst>
  <p:notesMasterIdLst>
    <p:notesMasterId r:id="rId5"/>
  </p:notesMasterIdLst>
  <p:sldIdLst>
    <p:sldId id="311" r:id="rId4"/>
    <p:sldId id="257" r:id="rId6"/>
    <p:sldId id="258" r:id="rId7"/>
    <p:sldId id="259" r:id="rId8"/>
    <p:sldId id="260" r:id="rId9"/>
    <p:sldId id="261" r:id="rId10"/>
    <p:sldId id="262" r:id="rId11"/>
    <p:sldId id="263" r:id="rId12"/>
    <p:sldId id="264" r:id="rId13"/>
    <p:sldId id="265" r:id="rId14"/>
    <p:sldId id="266" r:id="rId15"/>
    <p:sldId id="267" r:id="rId16"/>
    <p:sldId id="268" r:id="rId17"/>
    <p:sldId id="302" r:id="rId18"/>
    <p:sldId id="269" r:id="rId19"/>
    <p:sldId id="270" r:id="rId20"/>
    <p:sldId id="271" r:id="rId21"/>
    <p:sldId id="272" r:id="rId22"/>
    <p:sldId id="273" r:id="rId23"/>
    <p:sldId id="274" r:id="rId24"/>
    <p:sldId id="275" r:id="rId25"/>
    <p:sldId id="276" r:id="rId26"/>
    <p:sldId id="277" r:id="rId27"/>
    <p:sldId id="303" r:id="rId28"/>
    <p:sldId id="278" r:id="rId29"/>
    <p:sldId id="279" r:id="rId30"/>
    <p:sldId id="281" r:id="rId31"/>
    <p:sldId id="282" r:id="rId32"/>
    <p:sldId id="283" r:id="rId33"/>
    <p:sldId id="284" r:id="rId34"/>
    <p:sldId id="285" r:id="rId35"/>
    <p:sldId id="286" r:id="rId36"/>
    <p:sldId id="288" r:id="rId37"/>
    <p:sldId id="289" r:id="rId38"/>
    <p:sldId id="304" r:id="rId39"/>
    <p:sldId id="290" r:id="rId40"/>
    <p:sldId id="291" r:id="rId41"/>
    <p:sldId id="292" r:id="rId42"/>
    <p:sldId id="293" r:id="rId43"/>
    <p:sldId id="294" r:id="rId44"/>
    <p:sldId id="295" r:id="rId45"/>
    <p:sldId id="296" r:id="rId46"/>
    <p:sldId id="297" r:id="rId47"/>
    <p:sldId id="305" r:id="rId48"/>
    <p:sldId id="298" r:id="rId49"/>
    <p:sldId id="306" r:id="rId50"/>
    <p:sldId id="307" r:id="rId51"/>
    <p:sldId id="308" r:id="rId52"/>
    <p:sldId id="309" r:id="rId53"/>
    <p:sldId id="299" r:id="rId54"/>
    <p:sldId id="300" r:id="rId55"/>
    <p:sldId id="310" r:id="rId5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9" Type="http://schemas.openxmlformats.org/officeDocument/2006/relationships/tableStyles" Target="tableStyles.xml"/><Relationship Id="rId58" Type="http://schemas.openxmlformats.org/officeDocument/2006/relationships/viewProps" Target="viewProps.xml"/><Relationship Id="rId57" Type="http://schemas.openxmlformats.org/officeDocument/2006/relationships/presProps" Target="presProps.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image" Target="../media/image6.png"/><Relationship Id="rId3" Type="http://schemas.openxmlformats.org/officeDocument/2006/relationships/slide" Target="../slides/slide4.xml"/><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c650320008bd22f8#sourcefrom=">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p:cNvPicPr>
            <a:picLocks noChangeAspect="1"/>
          </p:cNvPicPr>
          <p:nvPr userDrawn="1"/>
        </p:nvPicPr>
        <p:blipFill>
          <a:blip r:embed="rId2"/>
          <a:srcRect/>
          <a:stretch>
            <a:fillRect/>
          </a:stretch>
        </p:blipFill>
        <p:spPr>
          <a:xfrm>
            <a:off x="0" y="131"/>
            <a:ext cx="12188952" cy="6857738"/>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选择性必修</a:t>
            </a:r>
            <a:r>
              <a:rPr lang="en-US" altLang="zh-CN"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 </a:t>
            </a:r>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上册</a:t>
            </a:r>
            <a:endPar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 action="ppaction://noaction"/>
          </p:cNvPr>
          <p:cNvPicPr>
            <a:picLocks noChangeAspect="1"/>
          </p:cNvPicPr>
          <p:nvPr/>
        </p:nvPicPr>
        <p:blipFill>
          <a:blip r:embed="rId3"/>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7303e41e8d6aeec168b#tid=67e66908c650320008bd19e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选择性必修上册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slideLayout" Target="../slideLayouts/slideLayout17.xml"/><Relationship Id="rId7" Type="http://schemas.openxmlformats.org/officeDocument/2006/relationships/slideLayout" Target="../slideLayouts/slideLayout16.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3" Type="http://schemas.openxmlformats.org/officeDocument/2006/relationships/slideLayout" Target="../slideLayouts/slideLayout12.xml"/><Relationship Id="rId2" Type="http://schemas.openxmlformats.org/officeDocument/2006/relationships/slideLayout" Target="../slideLayouts/slideLayout11.xml"/><Relationship Id="rId10" Type="http://schemas.openxmlformats.org/officeDocument/2006/relationships/theme" Target="../theme/theme2.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6.xml"/><Relationship Id="rId4" Type="http://schemas.openxmlformats.org/officeDocument/2006/relationships/slide" Target="slide36.xml"/><Relationship Id="rId3" Type="http://schemas.openxmlformats.org/officeDocument/2006/relationships/slide" Target="slide18.xml"/><Relationship Id="rId2" Type="http://schemas.openxmlformats.org/officeDocument/2006/relationships/image" Target="../media/image10.jpeg"/><Relationship Id="rId1" Type="http://schemas.openxmlformats.org/officeDocument/2006/relationships/slide" Target="slide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8_1#9495c5bf4?sp=1&amp;pid=47601464d&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写对字形</a:t>
            </a:r>
            <a:endParaRPr lang="en-US" altLang="zh-CN" sz="2800" dirty="0"/>
          </a:p>
        </p:txBody>
      </p:sp>
      <p:sp>
        <p:nvSpPr>
          <p:cNvPr id="3" name="QB_5_BD.8_2#9495c5bf4?bid=1&amp;pid=47601464d&amp;color=0,0,0&amp;vtp=1"/>
          <p:cNvSpPr/>
          <p:nvPr/>
        </p:nvSpPr>
        <p:spPr>
          <a:xfrm>
            <a:off x="1430212" y="1099391"/>
            <a:ext cx="2546350" cy="19431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)恐</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彷hu</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城hu</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5_BD.8_3#9495c5bf4?bid=2&amp;pid=47601464d&amp;color=0,0,0&amp;vtp=1"/>
          <p:cNvSpPr/>
          <p:nvPr/>
        </p:nvSpPr>
        <p:spPr>
          <a:xfrm>
            <a:off x="1366712" y="3075511"/>
            <a:ext cx="2803525" cy="12954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wù</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)于虚声</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趋之若wù(</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5" name="QB_5_AN.9_1#9495c5bf4.bracket?pid=47601464d&amp;color=0,0,0&amp;vpa=7&amp;vtp=1"/>
          <p:cNvSpPr/>
          <p:nvPr/>
        </p:nvSpPr>
        <p:spPr>
          <a:xfrm>
            <a:off x="2634330" y="110701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惶</a:t>
            </a:r>
            <a:endParaRPr lang="en-US" altLang="zh-CN" sz="2800" dirty="0"/>
          </a:p>
        </p:txBody>
      </p:sp>
      <p:sp>
        <p:nvSpPr>
          <p:cNvPr id="6" name="QB_5_AN.10_1#9495c5bf4.bracket?pid=47601464d&amp;color=0,0,0&amp;vpa=8&amp;vtp=1"/>
          <p:cNvSpPr/>
          <p:nvPr/>
        </p:nvSpPr>
        <p:spPr>
          <a:xfrm>
            <a:off x="2812130" y="175471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徨</a:t>
            </a:r>
            <a:endParaRPr lang="en-US" altLang="zh-CN" sz="2800" dirty="0"/>
          </a:p>
        </p:txBody>
      </p:sp>
      <p:sp>
        <p:nvSpPr>
          <p:cNvPr id="7" name="QB_5_AN.11_1#9495c5bf4.bracket?pid=47601464d&amp;color=0,0,0&amp;vpa=9&amp;vtp=1"/>
          <p:cNvSpPr/>
          <p:nvPr/>
        </p:nvSpPr>
        <p:spPr>
          <a:xfrm>
            <a:off x="2812130" y="240241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隍</a:t>
            </a:r>
            <a:endParaRPr lang="en-US" altLang="zh-CN" sz="2800" dirty="0"/>
          </a:p>
        </p:txBody>
      </p:sp>
      <p:sp>
        <p:nvSpPr>
          <p:cNvPr id="8" name="QB_5_AN.12_1#9495c5bf4.bracket?pid=47601464d&amp;color=0,0,0&amp;vpa=10&amp;vtp=1"/>
          <p:cNvSpPr/>
          <p:nvPr/>
        </p:nvSpPr>
        <p:spPr>
          <a:xfrm>
            <a:off x="2116805" y="308313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骛</a:t>
            </a:r>
            <a:endParaRPr lang="en-US" altLang="zh-CN" sz="2800" dirty="0"/>
          </a:p>
        </p:txBody>
      </p:sp>
      <p:sp>
        <p:nvSpPr>
          <p:cNvPr id="9" name="QB_5_AN.13_1#9495c5bf4.bracket?pid=47601464d&amp;color=0,0,0&amp;vpa=11&amp;vtp=1"/>
          <p:cNvSpPr/>
          <p:nvPr/>
        </p:nvSpPr>
        <p:spPr>
          <a:xfrm>
            <a:off x="3005805" y="373083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鹜</a:t>
            </a:r>
            <a:endParaRPr lang="en-US" altLang="zh-CN" sz="2800" dirty="0"/>
          </a:p>
        </p:txBody>
      </p:sp>
      <p:sp>
        <p:nvSpPr>
          <p:cNvPr id="10" name="QB_5_BD.8_2#9495c5bf4?bid=1&amp;pid=47601464d&amp;color=0,0,0&amp;vtp=1"/>
          <p:cNvSpPr/>
          <p:nvPr/>
        </p:nvSpPr>
        <p:spPr>
          <a:xfrm>
            <a:off x="612649" y="1802971"/>
            <a:ext cx="525463" cy="6477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endParaRPr lang="en-US" altLang="zh-CN" sz="2800" dirty="0"/>
          </a:p>
          <a:p>
            <a:pPr algn="l" latinLnBrk="1">
              <a:lnSpc>
                <a:spcPct val="150000"/>
              </a:lnSpc>
            </a:pPr>
            <a:endParaRPr lang="en-US" altLang="zh-CN" sz="2800" dirty="0"/>
          </a:p>
        </p:txBody>
      </p:sp>
      <p:sp>
        <p:nvSpPr>
          <p:cNvPr id="11" name="SystemAddBraceShape"/>
          <p:cNvSpPr/>
          <p:nvPr/>
        </p:nvSpPr>
        <p:spPr>
          <a:xfrm>
            <a:off x="1112712" y="1353391"/>
            <a:ext cx="165100" cy="153924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QB_5_BD.8_3#9495c5bf4?bid=2&amp;pid=47601464d&amp;color=0,0,0&amp;vtp=1"/>
          <p:cNvSpPr/>
          <p:nvPr/>
        </p:nvSpPr>
        <p:spPr>
          <a:xfrm>
            <a:off x="612649" y="3459051"/>
            <a:ext cx="525463" cy="6477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endParaRPr lang="en-US" altLang="zh-CN" sz="2800" dirty="0"/>
          </a:p>
          <a:p>
            <a:pPr algn="l" latinLnBrk="1">
              <a:lnSpc>
                <a:spcPct val="150000"/>
              </a:lnSpc>
            </a:pPr>
            <a:endParaRPr lang="en-US" altLang="zh-CN" sz="2800" dirty="0"/>
          </a:p>
        </p:txBody>
      </p:sp>
      <p:sp>
        <p:nvSpPr>
          <p:cNvPr id="13" name="SystemAddBraceShape"/>
          <p:cNvSpPr/>
          <p:nvPr/>
        </p:nvSpPr>
        <p:spPr>
          <a:xfrm>
            <a:off x="1112712" y="3329511"/>
            <a:ext cx="76200" cy="89916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wipe(left)">
                                      <p:cBhvr>
                                        <p:cTn id="39" dur="500"/>
                                        <p:tgtEl>
                                          <p:spTgt spid="9">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wipe(left)">
                                      <p:cBhvr>
                                        <p:cTn id="4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P spid="9"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4_1#eea92e52c?sp=1&amp;pid=47601464d&amp;color=0,0,0&amp;vtp=1&amp;bt=1&amp;bb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辨析词义</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遏制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·遏止</a:t>
            </a:r>
            <a:endParaRPr lang="en-US" altLang="zh-CN" sz="2800" dirty="0"/>
          </a:p>
        </p:txBody>
      </p:sp>
      <p:pic>
        <p:nvPicPr>
          <p:cNvPr id="3" name="QB_5_BD.14_1#eea92e52c?pid=47601464d&amp;color=0,0,0&amp;tib=255,255,255&amp;iip=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2030682"/>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5_BD.14_2#eea92e52c?pid=47601464d&amp;color=0,0,0&amp;vtp=1&amp;bbb=1&amp;hb=1"/>
          <p:cNvSpPr/>
          <p:nvPr/>
        </p:nvSpPr>
        <p:spPr>
          <a:xfrm>
            <a:off x="612648" y="1806654"/>
            <a:ext cx="10963656" cy="19431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遏制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强调制止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控制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使不发作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其对象多为某</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种力量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势头或喜怒哀乐等情绪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遏止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阻止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其对象多是来势凶</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猛而突然的事物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如病情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攻势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洪流等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pic>
        <p:nvPicPr>
          <p:cNvPr id="5" name="QB_5_BD.14_2#eea92e52c?pid=47601464d&amp;color=0,0,0&amp;tib=255,255,255&amp;iip=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4011882"/>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B_5_BD.14_3#eea92e52c?pid=47601464d&amp;color=0,0,0&amp;vtp=1&amp;bbb=1&amp;hb=1"/>
          <p:cNvSpPr/>
          <p:nvPr/>
        </p:nvSpPr>
        <p:spPr>
          <a:xfrm>
            <a:off x="612648" y="3787854"/>
            <a:ext cx="10963656" cy="12954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那块被雕成英雄像的石头见人崇敬它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，当然</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不住它内心</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的骄傲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sp>
        <p:nvSpPr>
          <p:cNvPr id="7" name="QB_5_AN.15_1#eea92e52c.blank?pid=47601464d&amp;color=0,0,0&amp;vpa=12&amp;vtp=1&amp;bbb=1"/>
          <p:cNvSpPr/>
          <p:nvPr/>
        </p:nvSpPr>
        <p:spPr>
          <a:xfrm>
            <a:off x="8496967" y="3757374"/>
            <a:ext cx="97313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遏制</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6_1#078d45f13?sp=1&amp;pid=47601464d&amp;color=0,0,0&amp;vtp=1&amp;bt=1&amp;bbb=1&amp;hb=1"/>
          <p:cNvSpPr/>
          <p:nvPr/>
        </p:nvSpPr>
        <p:spPr>
          <a:xfrm>
            <a:off x="612648" y="468000"/>
            <a:ext cx="10963656" cy="6146800"/>
          </a:xfrm>
          <a:prstGeom prst="rect">
            <a:avLst/>
          </a:prstGeom>
          <a:noFill/>
        </p:spPr>
        <p:txBody>
          <a:bodyPr wrap="none" lIns="0" tIns="0" rIns="0" bIns="0" rtlCol="0" anchor="t"/>
          <a:lstStyle/>
          <a:p>
            <a:pPr algn="l" latinLnBrk="1">
              <a:lnSpc>
                <a:spcPts val="44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积累成语</a:t>
            </a:r>
            <a:endParaRPr lang="en-US" altLang="zh-CN" sz="2800" dirty="0"/>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请根据词义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，在横线上填写恰当的课内成语。</a:t>
            </a:r>
            <a:endParaRPr lang="en-US" altLang="zh-CN" sz="2800" dirty="0"/>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大家同心协力，就像城墙一样的牢固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，比喻大家团结</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，就能克服困难，得到成功。</a:t>
            </a:r>
            <a:endParaRPr lang="en-US" altLang="zh-CN" sz="2800" dirty="0"/>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形容眼光远大。</a:t>
            </a:r>
            <a:endParaRPr lang="en-US" altLang="zh-CN" sz="2800" dirty="0"/>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泉水干涸，鱼靠在一起以唾沫相互湿润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。比喻同处困</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，相互救助。</a:t>
            </a:r>
            <a:endParaRPr lang="en-US" altLang="zh-CN" sz="2800" dirty="0"/>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形容一种事物逐渐发展、盛行，形成风气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。一般形容</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好的事物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像磐石一样坚固。形容非常坚固，无法动摇。</a:t>
            </a:r>
            <a:endParaRPr lang="en-US" altLang="zh-CN" sz="2800" dirty="0"/>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了解时势的特点，估计情况的变化。</a:t>
            </a:r>
            <a:endParaRPr lang="en-US" altLang="zh-CN" sz="2800" dirty="0"/>
          </a:p>
        </p:txBody>
      </p:sp>
      <p:sp>
        <p:nvSpPr>
          <p:cNvPr id="3" name="QB_5_AN.17_1#078d45f13.blank?pid=47601464d&amp;color=0,0,0&amp;vpa=13&amp;vtp=1&amp;bbb=1"/>
          <p:cNvSpPr/>
          <p:nvPr/>
        </p:nvSpPr>
        <p:spPr>
          <a:xfrm>
            <a:off x="978566" y="1551564"/>
            <a:ext cx="1687513" cy="533400"/>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众志成城</a:t>
            </a:r>
            <a:endParaRPr lang="en-US" altLang="zh-CN" sz="2800" dirty="0"/>
          </a:p>
        </p:txBody>
      </p:sp>
      <p:sp>
        <p:nvSpPr>
          <p:cNvPr id="4" name="QB_5_AN.18_1#078d45f13.blank?pid=47601464d&amp;color=0,0,0&amp;vpa=14&amp;vtp=1&amp;bbb=1"/>
          <p:cNvSpPr/>
          <p:nvPr/>
        </p:nvSpPr>
        <p:spPr>
          <a:xfrm>
            <a:off x="978566" y="2669164"/>
            <a:ext cx="1687513" cy="533400"/>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高瞻远瞩</a:t>
            </a:r>
            <a:endParaRPr lang="en-US" altLang="zh-CN" sz="2800" dirty="0"/>
          </a:p>
        </p:txBody>
      </p:sp>
      <p:sp>
        <p:nvSpPr>
          <p:cNvPr id="5" name="QB_5_AN.19_1#078d45f13.blank?pid=47601464d&amp;color=0,0,0&amp;vpa=15&amp;vtp=1&amp;bbb=1"/>
          <p:cNvSpPr/>
          <p:nvPr/>
        </p:nvSpPr>
        <p:spPr>
          <a:xfrm>
            <a:off x="978566" y="3227964"/>
            <a:ext cx="1687513" cy="533400"/>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相濡以沫</a:t>
            </a:r>
            <a:endParaRPr lang="en-US" altLang="zh-CN" sz="2800" dirty="0"/>
          </a:p>
        </p:txBody>
      </p:sp>
      <p:sp>
        <p:nvSpPr>
          <p:cNvPr id="6" name="QB_5_AN.20_1#078d45f13.blank?pid=47601464d&amp;color=0,0,0&amp;vpa=16&amp;vtp=1&amp;bbb=1"/>
          <p:cNvSpPr/>
          <p:nvPr/>
        </p:nvSpPr>
        <p:spPr>
          <a:xfrm>
            <a:off x="978566" y="4345564"/>
            <a:ext cx="1687513" cy="533400"/>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蔚然成风</a:t>
            </a:r>
            <a:endParaRPr lang="en-US" altLang="zh-CN" sz="2800" dirty="0"/>
          </a:p>
        </p:txBody>
      </p:sp>
      <p:sp>
        <p:nvSpPr>
          <p:cNvPr id="7" name="QB_5_AN.21_1#078d45f13.blank?pid=47601464d&amp;color=0,0,0&amp;vpa=17&amp;vtp=1&amp;bbb=1"/>
          <p:cNvSpPr/>
          <p:nvPr/>
        </p:nvSpPr>
        <p:spPr>
          <a:xfrm>
            <a:off x="978566" y="5463164"/>
            <a:ext cx="1687513" cy="533400"/>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坚如磐石</a:t>
            </a:r>
            <a:endParaRPr lang="en-US" altLang="zh-CN" sz="2800" dirty="0"/>
          </a:p>
        </p:txBody>
      </p:sp>
      <p:sp>
        <p:nvSpPr>
          <p:cNvPr id="8" name="QB_5_AN.22_1#078d45f13.blank?pid=47601464d&amp;color=0,0,0&amp;vpa=18&amp;vtp=1&amp;bbb=1"/>
          <p:cNvSpPr/>
          <p:nvPr/>
        </p:nvSpPr>
        <p:spPr>
          <a:xfrm>
            <a:off x="978566" y="6021964"/>
            <a:ext cx="1687513" cy="533400"/>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审时度势</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wipe(left)">
                                      <p:cBhvr>
                                        <p:cTn id="31" dur="500"/>
                                        <p:tgtEl>
                                          <p:spTgt spid="6">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wipe(left)">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wipe(left)">
                                      <p:cBhvr>
                                        <p:cTn id="39" dur="500"/>
                                        <p:tgtEl>
                                          <p:spTgt spid="7">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wipe(left)">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wipe(left)">
                                      <p:cBhvr>
                                        <p:cTn id="47" dur="500"/>
                                        <p:tgtEl>
                                          <p:spTgt spid="8">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wipe(left)">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3_1#d4366c067?sp=1&amp;pid=47601464d&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整句的表达效果</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请赏析下面这组整句的表达效果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从白衣战士冲锋在前的身影里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人们看到了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苟利国家生死以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英勇无畏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从无数普通人坚守岗位的执着中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人们看到了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天下兴亡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匹夫有责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的责任感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从八方驰援的物资洪流中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人们看到了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岂曰无</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与子同袍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的血脉深情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从方舱医院里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读书哥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的淡定中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人们看</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莫听穿林打叶声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何妨吟啸且徐行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的乐观豁达</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dirty="0">
              <a:latin typeface="宋体" panose="02010600030101010101" pitchFamily="2" charset="-122"/>
            </a:endParaRPr>
          </a:p>
          <a:p>
            <a:pPr latinLnBrk="1">
              <a:lnSpc>
                <a:spcPct val="150000"/>
              </a:lnSpc>
            </a:pPr>
            <a:endParaRPr lang="en-US" altLang="zh-CN" sz="2800" dirty="0"/>
          </a:p>
        </p:txBody>
      </p:sp>
    </p:spTree>
  </p:cSld>
  <p:clrMapOvr>
    <a:masterClrMapping/>
  </p:clrMapOvr>
  <p:transition>
    <p:split dir="in"/>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6_1#d4366c067?sp=1&amp;pid=47601464d&amp;color=0,0,0&amp;vtp=1&amp;bt=1&amp;bbb=1&amp;hb=1&amp;hltap=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5_1#d4366c067?sp=1&amp;pid=47601464d&amp;color=0,0,0&amp;vtp=1&amp;bt=1&amp;bbb=1&amp;hb=1&amp;hla=1"/>
          <p:cNvSpPr/>
          <p:nvPr/>
        </p:nvSpPr>
        <p:spPr>
          <a:xfrm>
            <a:off x="612648" y="442600"/>
            <a:ext cx="10963656" cy="45339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这组整句通过描绘一系列生动的场景</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，展现了不同人群在关键</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时刻的精神风貌</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，巧妙引用古典诗词，赋予其现代意义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。从白衣战士</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的英勇到普通人的责任感</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，从物资驰援的团结到“读书哥”的乐观</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一幕都触动人心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，彰显着中华民族的精神力量。②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古典诗词的融入，</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不仅丰富了语言的表现力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，更加深了情感共鸣</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，展现了人们在逆境中</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的坚忍与乐观</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，传递出积极向上的社会正能量。③</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读起来朗朗上口，</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富有节奏感</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。增强了语势，</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富有感染力。</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73ea3705f?pid=47601464d&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语用知识</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整句的表达效果</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形式整齐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音韵和谐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整句的结构相似或相同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形式整齐</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，音韵</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和谐</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，节奏协调，气势贯通，易于上口，给人以美的享受。</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.增强语言气势，强调语义：整句常用于铺陈、渲染气氛</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，增强文</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势</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，表达丰富的感情，能给读者留下深刻印象。</a:t>
            </a:r>
            <a:endParaRPr lang="en-US" altLang="zh-CN" sz="2800" dirty="0"/>
          </a:p>
        </p:txBody>
      </p:sp>
    </p:spTree>
  </p:cSld>
  <p:clrMapOvr>
    <a:masterClrMapping/>
  </p:clrMapOvr>
  <p:transition>
    <p:split dir="in"/>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45ac00113?pid=9daf92915&amp;color=0,0,0&amp;vtp=1&amp;bt=1&amp;bbb=1"/>
          <p:cNvSpPr/>
          <p:nvPr/>
        </p:nvSpPr>
        <p:spPr>
          <a:xfrm>
            <a:off x="612648" y="227711"/>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五、文意梳理</a:t>
            </a:r>
            <a:endParaRPr lang="en-US" altLang="zh-CN" sz="3200" dirty="0"/>
          </a:p>
        </p:txBody>
      </p:sp>
      <p:sp>
        <p:nvSpPr>
          <p:cNvPr id="3" name="QB_5_BD.24_1#1482b86b9?sp=1&amp;pid=45ac00113&amp;color=0,0,0&amp;vtp=1&amp;bbb=1"/>
          <p:cNvSpPr/>
          <p:nvPr/>
        </p:nvSpPr>
        <p:spPr>
          <a:xfrm>
            <a:off x="612648" y="848826"/>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厘清结构</a:t>
            </a:r>
            <a:endParaRPr lang="en-US" altLang="zh-CN" sz="2800" dirty="0"/>
          </a:p>
        </p:txBody>
      </p:sp>
      <p:pic>
        <p:nvPicPr>
          <p:cNvPr id="4" name="QB_5_BD.24_2#1482b86b9?pid=45ac00113&amp;color=0,0,0&amp;tib=255,255,255&amp;vip=19#2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2648" y="1553718"/>
            <a:ext cx="5285232" cy="455371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5_AN.25_1#1482b86b9.blank?pid=45ac00113&amp;color=0,0,0&amp;vpa=19&amp;vtp=1"/>
          <p:cNvSpPr/>
          <p:nvPr/>
        </p:nvSpPr>
        <p:spPr>
          <a:xfrm>
            <a:off x="3530058" y="1835984"/>
            <a:ext cx="3653168" cy="635000"/>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21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主要从党中央的领导、国家制度层面进行总结</a:t>
            </a:r>
            <a:endParaRPr lang="en-US" altLang="zh-CN" sz="2100" dirty="0"/>
          </a:p>
        </p:txBody>
      </p:sp>
      <p:sp>
        <p:nvSpPr>
          <p:cNvPr id="6" name="QB_5_AN.26_1#1482b86b9.blank?pid=45ac00113&amp;color=0,0,0&amp;vpa=20&amp;vtp=1"/>
          <p:cNvSpPr/>
          <p:nvPr/>
        </p:nvSpPr>
        <p:spPr>
          <a:xfrm>
            <a:off x="5043906" y="3463665"/>
            <a:ext cx="649790" cy="448056"/>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经验教训</a:t>
            </a:r>
            <a:endParaRPr lang="en-US" altLang="zh-CN" sz="2100" dirty="0"/>
          </a:p>
        </p:txBody>
      </p:sp>
      <p:sp>
        <p:nvSpPr>
          <p:cNvPr id="7" name="QB_5_AN.27_1#1482b86b9.blank?pid=45ac00113&amp;color=0,0,0&amp;vpa=21&amp;vtp=1"/>
          <p:cNvSpPr/>
          <p:nvPr/>
        </p:nvSpPr>
        <p:spPr>
          <a:xfrm>
            <a:off x="3621024" y="5876533"/>
            <a:ext cx="2845764" cy="474160"/>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抗疫斗争的胜利为民族复兴注入蓬勃之力</a:t>
            </a:r>
            <a:endParaRPr lang="en-US" altLang="zh-CN" sz="2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8_1#9c89c9f3c?sp=1&amp;pid=45ac00113&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概括主旨</a:t>
            </a:r>
            <a:endParaRPr lang="en-US" altLang="zh-CN" sz="2800" dirty="0"/>
          </a:p>
        </p:txBody>
      </p:sp>
      <p:sp>
        <p:nvSpPr>
          <p:cNvPr id="3" name="QB_5_BD.28_2#9c89c9f3c?sp=1&amp;pid=45ac00113&amp;color=0,0,0&amp;vtp=1&amp;bbb=1&amp;hb=1"/>
          <p:cNvSpPr/>
          <p:nvPr/>
        </p:nvSpPr>
        <p:spPr>
          <a:xfrm>
            <a:off x="612648" y="1099391"/>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本文综合叙述了①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的理念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赞扬了②</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和抗疫人员不顾个人安危的高尚</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品格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，总结了抗疫斗争的经验教训，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展现出中华民族③</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的精神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5_AN.29_1#9c89c9f3c.blank?pid=45ac00113&amp;color=0,0,0&amp;vpa=22&amp;vtp=1&amp;bbb=1"/>
          <p:cNvSpPr/>
          <p:nvPr/>
        </p:nvSpPr>
        <p:spPr>
          <a:xfrm>
            <a:off x="4178966" y="1068911"/>
            <a:ext cx="34734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生命至上，人民至上</a:t>
            </a:r>
            <a:endParaRPr lang="en-US" altLang="zh-CN" sz="2800" dirty="0"/>
          </a:p>
        </p:txBody>
      </p:sp>
      <p:sp>
        <p:nvSpPr>
          <p:cNvPr id="5" name="QB_5_AN.30_1#9c89c9f3c.blank?pid=45ac00113&amp;color=0,0,0&amp;vpa=23&amp;vtp=1&amp;bbb=1&amp;hb=1"/>
          <p:cNvSpPr/>
          <p:nvPr/>
        </p:nvSpPr>
        <p:spPr>
          <a:xfrm>
            <a:off x="612648" y="1068911"/>
            <a:ext cx="10963656" cy="1280160"/>
          </a:xfrm>
          <a:prstGeom prst="rect">
            <a:avLst/>
          </a:prstGeom>
          <a:noFill/>
        </p:spPr>
        <p:txBody>
          <a:bodyPr wrap="square" lIns="0" tIns="0" rIns="0" bIns="0" rtlCol="0" anchor="t"/>
          <a:lstStyle/>
          <a:p>
            <a:pPr latinLnBrk="1">
              <a:lnSpc>
                <a:spcPct val="15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“一方有难</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，八方支援”的团结友爱精神</a:t>
            </a:r>
            <a:endParaRPr lang="en-US" altLang="zh-CN" sz="2800" dirty="0"/>
          </a:p>
        </p:txBody>
      </p:sp>
      <p:sp>
        <p:nvSpPr>
          <p:cNvPr id="6" name="QB_5_AN.31_1#9c89c9f3c.blank?pid=45ac00113&amp;color=0,0,0&amp;vpa=24&amp;vtp=1&amp;bbb=1&amp;hb=1"/>
          <p:cNvSpPr/>
          <p:nvPr/>
        </p:nvSpPr>
        <p:spPr>
          <a:xfrm>
            <a:off x="612648" y="2364311"/>
            <a:ext cx="10963656" cy="1280160"/>
          </a:xfrm>
          <a:prstGeom prst="rect">
            <a:avLst/>
          </a:prstGeom>
          <a:noFill/>
        </p:spPr>
        <p:txBody>
          <a:bodyPr wrap="square" lIns="0" tIns="0" rIns="0" bIns="0" rtlCol="0" anchor="t"/>
          <a:lstStyle/>
          <a:p>
            <a:pPr latinLnBrk="1">
              <a:lnSpc>
                <a:spcPct val="15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直面磨难、坚忍不拔</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7d3f3ff02.fixed?sp=1&amp;pid=277891fde&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4000" dirty="0"/>
          </a:p>
        </p:txBody>
      </p:sp>
      <p:sp>
        <p:nvSpPr>
          <p:cNvPr id="3" name="C_3#7d3f3ff02"/>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ddd855256?pid=7d3f3ff02&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情境探究</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为了深入解读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《在民族复兴的历史丰碑上——2020</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中国抗疫记》</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，感受其细腻的笔触和宏大的视角，某班级举办了以“战‘疫’</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力量”</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为主题的读书会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。本次读书会旨在通过深入理解文章内容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、品味文章</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、赏析写作手法，让每一位参与者都能深刻感受到这场战“疫</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的中国精神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277891fde.fixed?pid=5f5b98333&amp;color=0,173,163&amp;vtp=1&amp;bbb=1"/>
          <p:cNvSpPr/>
          <p:nvPr/>
        </p:nvSpPr>
        <p:spPr>
          <a:xfrm>
            <a:off x="877824" y="2624328"/>
            <a:ext cx="11164888" cy="722376"/>
          </a:xfrm>
          <a:prstGeom prst="rect">
            <a:avLst/>
          </a:prstGeom>
          <a:noFill/>
        </p:spPr>
        <p:txBody>
          <a:bodyPr wrap="none" lIns="0" tIns="0" rIns="0" bIns="0" rtlCol="0" anchor="b"/>
          <a:lstStyle/>
          <a:p>
            <a:pPr algn="l"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第一单元</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中国革命传统作品研习——伟大的复兴</a:t>
            </a:r>
            <a:endParaRPr lang="en-US" altLang="zh-CN" sz="4000" dirty="0"/>
          </a:p>
        </p:txBody>
      </p:sp>
      <p:sp>
        <p:nvSpPr>
          <p:cNvPr id="3" name="C_2#277891fde"/>
          <p:cNvSpPr/>
          <p:nvPr/>
        </p:nvSpPr>
        <p:spPr>
          <a:xfrm>
            <a:off x="877824" y="3419856"/>
            <a:ext cx="8997696" cy="9144"/>
          </a:xfrm>
          <a:prstGeom prst="line">
            <a:avLst/>
          </a:prstGeom>
          <a:noFill/>
          <a:ln w="28575">
            <a:solidFill>
              <a:srgbClr val="00ADA3"/>
            </a:solidFill>
            <a:prstDash val="solid"/>
          </a:ln>
        </p:spPr>
        <p:txBody>
          <a:bodyPr/>
          <a:lstStyle/>
          <a:p>
            <a:endParaRPr lang="zh-CN" altLang="en-US"/>
          </a:p>
        </p:txBody>
      </p:sp>
      <p:sp>
        <p:nvSpPr>
          <p:cNvPr id="4" name="C_2_BD#277891fde.fixed?pid=5f5b98333&amp;color=0,173,163&amp;vtp=1&amp;bbb=1"/>
          <p:cNvSpPr/>
          <p:nvPr/>
        </p:nvSpPr>
        <p:spPr>
          <a:xfrm>
            <a:off x="877824" y="3493008"/>
            <a:ext cx="10981944" cy="1041908"/>
          </a:xfrm>
          <a:prstGeom prst="rect">
            <a:avLst/>
          </a:prstGeom>
          <a:noFill/>
        </p:spPr>
        <p:txBody>
          <a:bodyPr wrap="none" lIns="0" tIns="0" rIns="0" bIns="0" rtlCol="0" anchor="t"/>
          <a:lstStyle/>
          <a:p>
            <a:pPr algn="l" latinLnBrk="1">
              <a:lnSpc>
                <a:spcPts val="4200"/>
              </a:lnSpc>
            </a:pPr>
            <a:r>
              <a:rPr lang="en-US" altLang="zh-CN" sz="34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第4课</a:t>
            </a:r>
            <a:r>
              <a:rPr lang="en-US" altLang="zh-CN" sz="34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4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在民族复兴的历史丰碑上——2020中国抗疫记</a:t>
            </a:r>
            <a:endParaRPr lang="en-US" altLang="zh-CN" sz="3380" dirty="0"/>
          </a:p>
        </p:txBody>
      </p:sp>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4292480ab?pid=7d3f3ff02&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任务一</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理解内容：走进历史与现实的交响</a:t>
            </a:r>
            <a:endParaRPr lang="en-US" altLang="zh-CN" sz="3000" dirty="0"/>
          </a:p>
        </p:txBody>
      </p:sp>
      <p:sp>
        <p:nvSpPr>
          <p:cNvPr id="3" name="QB_5_BD.55_1#5d400b9cb?sp=1&amp;pid=4292480ab&amp;color=0,0,0&amp;vtp=1&amp;bbb=1&amp;hb=1&amp;hltap=1"/>
          <p:cNvSpPr/>
          <p:nvPr/>
        </p:nvSpPr>
        <p:spPr>
          <a:xfrm>
            <a:off x="612648" y="1115647"/>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根据本文内容，分别给八个部分拟写一个小标题，并分析内容编排上</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的逻辑性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。（要求：每个小标题八个字，四四对照）（6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56_1#5d400b9cb?sp=1&amp;pid=4292480ab&amp;color=0,0,0&amp;vtp=1&amp;bbb=1&amp;hb=1&amp;hla=1"/>
          <p:cNvSpPr/>
          <p:nvPr/>
        </p:nvSpPr>
        <p:spPr>
          <a:xfrm>
            <a:off x="612648" y="2411047"/>
            <a:ext cx="10963656" cy="3886200"/>
          </a:xfrm>
          <a:prstGeom prst="rect">
            <a:avLst/>
          </a:prstGeom>
          <a:noFill/>
        </p:spPr>
        <p:txBody>
          <a:bodyPr wrap="none" lIns="0" tIns="0" rIns="0" bIns="0" rtlCol="0" anchor="t"/>
          <a:lstStyle/>
          <a:p>
            <a:pPr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（1）（示例）①党的领导，沉着应对；②</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制度优势，八方支援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③中国精神，力量之源；④生命至上，人民至上；⑤</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科学防治，贯穿</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始终</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；⑥总结经验，吸取教训；⑦全球抗疫，中国担当；⑧</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重焕生机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展望未来</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。（每两点1分）</a:t>
            </a:r>
            <a:endParaRPr lang="en-US" altLang="zh-CN" sz="2800" dirty="0"/>
          </a:p>
          <a:p>
            <a:pP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（2）作者在内容编排上的逻辑，是从宏观到具体、从内到外，突出了</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我国抗疫成功的主要因素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5_1#ae7aa90c8?sp=1&amp;pid=4292480ab&amp;color=0,0,0&amp;vtp=1&amp;bt=1&amp;bbb=1&amp;hb=1&amp;hltap=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本文第三部分的第一段写到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1938年抗战期间外国摄影师拍下武汉民众</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举起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“不死”旗帜的照片，第二段写到2020年疫情暴发之初，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武汉封城，</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“从千千万万的窗户”里传来“武汉加油！”的呼喊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。你怎样理解作者这</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样安排的意图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6_1#ae7aa90c8?sp=1&amp;pid=4292480ab&amp;color=0,0,0&amp;vtp=1&amp;bt=1&amp;bbb=1&amp;hb=1&amp;hla=1"/>
          <p:cNvSpPr/>
          <p:nvPr/>
        </p:nvSpPr>
        <p:spPr>
          <a:xfrm>
            <a:off x="612648" y="3015620"/>
            <a:ext cx="10963656" cy="25908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内容：第一段突出了“不死”的历史照片，第二段突出了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“武汉</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加油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！”的现实呼喊。②意图：这样安排内容，将历史与现实贯通</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，突</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出了中华民族面对任何灾难都能够不屈不挠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、顽强抗争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，也丰富了文</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本的内涵</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d9ea246c2?pid=7d3f3ff02&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任务二</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品味文章语言：探寻文字背后的力量</a:t>
            </a:r>
            <a:endParaRPr lang="en-US" altLang="zh-CN" sz="3000" dirty="0"/>
          </a:p>
        </p:txBody>
      </p:sp>
      <p:sp>
        <p:nvSpPr>
          <p:cNvPr id="3" name="QB_5_BD.55_1#e07dd56ce?sp=1&amp;pid=d9ea246c2&amp;color=0,0,0&amp;vtp=1&amp;bbb=1&amp;hb=1&amp;hltap=1"/>
          <p:cNvSpPr/>
          <p:nvPr/>
        </p:nvSpPr>
        <p:spPr>
          <a:xfrm>
            <a:off x="612648" y="1115647"/>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如何理解本文第一部分“我们挺过来了！”中的“挺”字？（3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56_1#e07dd56ce?sp=1&amp;pid=d9ea246c2&amp;color=0,0,0&amp;vtp=1&amp;bbb=1&amp;hb=1&amp;hla=1"/>
          <p:cNvSpPr/>
          <p:nvPr/>
        </p:nvSpPr>
        <p:spPr>
          <a:xfrm>
            <a:off x="612648" y="1743027"/>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说明疫情的严重性。疫情发生之初，大量患者涌向医院</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，患</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者人数迅速增加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，正常生产生活骤然“停摆”，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不少人永失亲朋好友。</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说明党中央决策的及时性。面对来势汹汹的疫情，</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党中央沉着应对，</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果断决策</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。③体现了人民群众的强大凝聚力。人民群众听党指挥</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，万</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众一心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，联防联控，遏制了疫情，实现了复工复产。（每点1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5_1#fe8c337cc?sp=1&amp;pid=d9ea246c2&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本文语言生动隽永，富有表现力，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请赏析表格中句子的表达效果。</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graphicFrame>
        <p:nvGraphicFramePr>
          <p:cNvPr id="23" name="QB_5_BD.35_2#fe8c337cc?colgroup=11,18&amp;pid=d9ea246c2&amp;color=0,0,0&amp;vtp=1&amp;bbb=1&amp;hb=1"/>
          <p:cNvGraphicFramePr>
            <a:graphicFrameLocks noGrp="1"/>
          </p:cNvGraphicFramePr>
          <p:nvPr/>
        </p:nvGraphicFramePr>
        <p:xfrm>
          <a:off x="612648" y="1880240"/>
          <a:ext cx="10945368" cy="3816415"/>
        </p:xfrm>
        <a:graphic>
          <a:graphicData uri="http://schemas.openxmlformats.org/drawingml/2006/table">
            <a:tbl>
              <a:tblPr/>
              <a:tblGrid>
                <a:gridCol w="4142232"/>
                <a:gridCol w="6803136"/>
              </a:tblGrid>
              <a:tr h="564198">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赏析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558608">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灾难</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是观照一个民族灵</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魂的镜子</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563561">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反思</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是面对灾难的应有</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态度</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改变</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是面对问题</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的最好回答</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5_AN.36_1#fe8c337cc.blank?pid=d9ea246c2&amp;color=0,0,0&amp;vpa=25&amp;vtp=1&amp;bbb=1&amp;hb=1"/>
          <p:cNvSpPr/>
          <p:nvPr/>
        </p:nvSpPr>
        <p:spPr>
          <a:xfrm>
            <a:off x="4826880" y="2404306"/>
            <a:ext cx="6676136" cy="1664208"/>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运用比喻的修辞手法</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，生动形象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。语句把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“灾难”喻为“镜子</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”，生动地表现了中国人民在灾难中所展现的民族精神</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5" name="QB_5_AN.37_1#fe8c337cc.blank?pid=d9ea246c2&amp;color=0,0,0&amp;vpa=26&amp;vtp=1&amp;bbb=1&amp;hb=1"/>
          <p:cNvSpPr/>
          <p:nvPr/>
        </p:nvSpPr>
        <p:spPr>
          <a:xfrm>
            <a:off x="4826880" y="4068514"/>
            <a:ext cx="6676136" cy="1664208"/>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运用对偶的修辞手法，对疫情给予中国人的启示进行了总结，语言简练且句式整齐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，富有哲理。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QB_5_BD.35_2#fe8c337cc?colgroup=11,18&amp;pid=d9ea246c2&amp;color=0,0,0&amp;vtp=1&amp;bbb=1&amp;hb=1"/>
          <p:cNvGraphicFramePr>
            <a:graphicFrameLocks noGrp="1"/>
          </p:cNvGraphicFramePr>
          <p:nvPr/>
        </p:nvGraphicFramePr>
        <p:xfrm>
          <a:off x="612648" y="468000"/>
          <a:ext cx="10945368" cy="3310383"/>
        </p:xfrm>
        <a:graphic>
          <a:graphicData uri="http://schemas.openxmlformats.org/drawingml/2006/table">
            <a:tbl>
              <a:tblPr/>
              <a:tblGrid>
                <a:gridCol w="4142232"/>
                <a:gridCol w="6803136"/>
              </a:tblGrid>
              <a:tr h="564198">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赏析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587689">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“山川异域</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风月同天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互帮互助</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青山一道</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同担风雨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的携手前行</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不断给各国人民带来温暖</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与力量</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5_AN.38_1#fe8c337cc.blank?pid=d9ea246c2&amp;color=0,0,0&amp;vpa=27&amp;vtp=1&amp;bbb=1&amp;hb=1"/>
          <p:cNvSpPr/>
          <p:nvPr/>
        </p:nvSpPr>
        <p:spPr>
          <a:xfrm>
            <a:off x="4826880" y="1267402"/>
            <a:ext cx="6676136" cy="2218944"/>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引用古语</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、化用诗句</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，增强文章的典雅厚重之感，更表现了全世界人民互帮互助</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携手前行带来的温暖与力量。（</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4810d007d?pid=7d3f3ff02&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任务三</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赏析写作手法：解密文章的匠心独运</a:t>
            </a:r>
            <a:endParaRPr lang="en-US" altLang="zh-CN" sz="3000" dirty="0"/>
          </a:p>
        </p:txBody>
      </p:sp>
      <p:sp>
        <p:nvSpPr>
          <p:cNvPr id="3" name="QB_5_BD.55_1#b3a243d68?sp=1&amp;pid=4810d007d&amp;color=0,0,0&amp;vtp=1&amp;bbb=1&amp;hb=1&amp;hltap=1"/>
          <p:cNvSpPr/>
          <p:nvPr/>
        </p:nvSpPr>
        <p:spPr>
          <a:xfrm>
            <a:off x="612648" y="1115647"/>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本文在叙述中运用了倒叙手法，请分析这样叙述的好处。（6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56_1#b3a243d68?sp=1&amp;pid=4810d007d&amp;color=0,0,0&amp;vtp=1&amp;bbb=1&amp;hb=1&amp;hla=1"/>
          <p:cNvSpPr/>
          <p:nvPr/>
        </p:nvSpPr>
        <p:spPr>
          <a:xfrm>
            <a:off x="612648" y="1743027"/>
            <a:ext cx="10963656" cy="25908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增强文章的生动性，引人入胜，避免叙述的单调。</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②设置悬</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念</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，引发读者对文章的思考。③打乱事件发展的顺序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，使人猝不及防</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地进入事件发展的紧要关头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，使文章波澜起伏，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扣人心弦。</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5_1#119a9718d?sp=1&amp;pid=4810d007d&amp;color=0,0,0&amp;vtp=1&amp;bt=1&amp;bbb=1&amp;hb=1&amp;hltap=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从描写手法、表达方式的角度分析本文的特色手法。（4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6_1#119a9718d?sp=1&amp;pid=4810d007d&amp;color=0,0,0&amp;vtp=1&amp;bt=1&amp;bbb=1&amp;hb=1&amp;hla=1"/>
          <p:cNvSpPr/>
          <p:nvPr/>
        </p:nvSpPr>
        <p:spPr>
          <a:xfrm>
            <a:off x="612648" y="1095380"/>
            <a:ext cx="10963656" cy="38862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点面结合。既展现了医护人员的英勇无畏、辛劳坚守</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，也关</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注到典型人物</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，如张定宇、宋英杰等的无私奉献、舍生忘死</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，这都是</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对医者仁心的最好诠释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。②议论与抒情相结合。如</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“从白衣战士冲锋在</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前的身影里</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人们看到了‘莫听穿林打叶声，何妨吟啸且徐行</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’的乐观</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豁达</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”论述了人物行为背后的中国精神</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，抒发了对人民精神品格的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赞美之情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5d5f293c5?pid=4810d007d&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素养必备</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记叙中穿插抒情和议论</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记叙中的抒情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是作者在记叙过程中对所记叙的人物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事件抒发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感情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在记叙中恰当地穿插抒情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是为了突出人物的性格特点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深化</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文章的中心思想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增强文章的感染力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记叙中的议论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是作者在记叙过程中对所记叙的人物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事件的评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价或态度等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记叙中的议论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可以揭示事物的本质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起到画龙点睛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深化文章主旨的作用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在记叙中穿插抒情和议论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应注意以下几点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5d5f293c5?pid=4810d007d&amp;color=0,0,0&amp;vtp=1&amp;bt=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要把记叙的人物和事件写具体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写生动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记叙是抒情和议论的基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如果记叙本身缺乏具体生动的描述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抒情和议论也就难以产生应</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有的表达效果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抒情和议论要紧扣记叙的内容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自然贴切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记叙中的抒情和议论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是为了帮助读者对记叙部分有更深的认识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只有做到这一点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才能起</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到画龙点睛的作用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抒情和议论要言简意明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恰如其分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记叙文中的抒情和议论是起</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辅助作用的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要点到为止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不可长篇大论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否则会喧宾夺主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影响中</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心思想的表达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5d5f293c5?pid=4810d007d&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在记叙中</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抒情和议论常常是并存的</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议论的时候会有作者感情</a:t>
            </a:r>
            <a:endPar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的流露</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抒情的时候往往也伴有作者的看法</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这时</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议论与抒情就融为</a:t>
            </a:r>
            <a:endPar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一体了</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二者都必须以记叙为基础</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这样才能更好地表达主题</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p:txBody>
      </p:sp>
    </p:spTree>
  </p:cSld>
  <p:clrMapOvr>
    <a:masterClrMapping/>
  </p:clrMapOvr>
  <p:transition>
    <p:split dir="in"/>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32cf76462?pid=277891fde&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24110" y="554868"/>
            <a:ext cx="548640" cy="4663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3#32cf76462?pid=277891fde&amp;color=0,0,0&amp;vtp=1&amp;bt=1&amp;bb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课时目标：</a:t>
            </a:r>
            <a:endPar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1.学习</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多角度、分层次、点面结合、议论抒情相结合</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的写作手法。</a:t>
            </a:r>
            <a:endParaRPr lang="en-US" altLang="zh-CN" sz="2800">
              <a:solidFill>
                <a:prstClr val="black"/>
              </a:solidFill>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2.感悟文章宏阔、深刻的</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语言美</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，体会文章荡气回肠的</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情感美</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a:solidFill>
                <a:prstClr val="black"/>
              </a:solidFill>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3.培养</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责任、担当</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意识，培养爱国情怀，增强民族自豪感。</a:t>
            </a:r>
            <a:endParaRPr lang="en-US" altLang="zh-CN" sz="1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5_1#299d83722?sp=1&amp;pid=4810d007d&amp;color=0,0,0&amp;mp=1&amp;vtp=1&amp;bt=1&amp;bbb=1&amp;hb=1&amp;hltap=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为了增强报道的说服力和感染力，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本文选取了现实场景和翔实的数据。</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请结合具体内容分析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6_1#299d83722?sp=1&amp;pid=4810d007d&amp;color=0,0,0&amp;mp=1&amp;vtp=1&amp;bt=1&amp;bbb=1&amp;hb=1&amp;hla=1"/>
          <p:cNvSpPr/>
          <p:nvPr/>
        </p:nvSpPr>
        <p:spPr>
          <a:xfrm>
            <a:off x="612648" y="1735460"/>
            <a:ext cx="10963656" cy="38862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新闻报道必须用事实说话，本文选取了大量现实场景</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，或概</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括叙述</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，或生动描写，使人如临其境，如闻其声，如见其人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，增强了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报道的说服力和感染力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。如第三部分将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1938年抗战期间武汉街头的情</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景与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2020年疫情暴发时武汉的情景进行对比，鲜明生动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，给读者留下</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深刻印象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。又如第七部分：“4月19日凌晨，在巨大光束投射下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，瑞士</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阿尔卑斯山脉</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只要心中有光，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世界就有希望。”</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6_2#299d83722?pid=4810d007d&amp;color=0,0,0&amp;mp=1&amp;vtp=1&amp;bt=1&amp;bbb=1&amp;hb=1&amp;hltap=1"/>
          <p:cNvSpPr/>
          <p:nvPr/>
        </p:nvSpPr>
        <p:spPr>
          <a:xfrm>
            <a:off x="612648" y="493400"/>
            <a:ext cx="10963656" cy="25908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5_1#299d83722?pid=4810d007d&amp;color=0,0,0&amp;mp=1&amp;vtp=1&amp;bt=1&amp;bbb=1&amp;hb=1&amp;hla=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本文引用了大量具体准确的数据。如复工与复产数据，“截至</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4月中</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旬</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，全国规模以上工业企业平均开工率达99</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%，民营企业复工率超过</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90</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%，中小企业复工率超过80%”等。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这些数据增强了报道的真实性，</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也增强了报道的说服力和感染力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5_1#6013f152e?sp=1&amp;pid=4810d007d&amp;color=0,0,0&amp;vtp=1&amp;bt=1&amp;bbb=1&amp;hb=1&amp;hltap=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新闻报道往往需要从多角度切入，并且有一定的层次性。请梳理本文</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主要内容，结合第1题中的小标题，分析作者是如何进行多角度、多层</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次报道的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6_1#6013f152e?sp=1&amp;pid=4810d007d&amp;color=0,0,0&amp;vtp=1&amp;bt=1&amp;bbb=1&amp;hb=1&amp;hla=1"/>
          <p:cNvSpPr/>
          <p:nvPr/>
        </p:nvSpPr>
        <p:spPr>
          <a:xfrm>
            <a:off x="612648" y="2401658"/>
            <a:ext cx="10963656" cy="3886200"/>
          </a:xfrm>
          <a:prstGeom prst="rect">
            <a:avLst/>
          </a:prstGeom>
          <a:noFill/>
        </p:spPr>
        <p:txBody>
          <a:bodyPr wrap="none" lIns="0" tIns="0" rIns="0" bIns="0" rtlCol="0" anchor="t"/>
          <a:lstStyle/>
          <a:p>
            <a:pPr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本文在报道中国抗疫这一历史事件时，紧紧以“抗疫”为核心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探究了中国取得的抗疫成果及其原因，以及它对于我们在民族复兴道</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路上的意义，层次清楚，脉络清晰</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本文在阐述抗疫胜利的原因时</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由主到次，从党的领导作用到全国人民的团结，再到中国的制度优势</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精神文化优势、治国理念优势等角度，全面而系统地对中国的抗疫进</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行了总结</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4de7ce94a?pid=4810d007d&amp;color=0,0,0&amp;vtp=1&amp;bt=1&amp;bbb=1&amp;hb=1"/>
          <p:cNvSpPr/>
          <p:nvPr/>
        </p:nvSpPr>
        <p:spPr>
          <a:xfrm>
            <a:off x="612648" y="468000"/>
            <a:ext cx="10963656" cy="6146800"/>
          </a:xfrm>
          <a:prstGeom prst="rect">
            <a:avLst/>
          </a:prstGeom>
          <a:noFill/>
        </p:spPr>
        <p:txBody>
          <a:bodyPr wrap="none" lIns="0" tIns="0" rIns="0" bIns="0" rtlCol="0" anchor="t"/>
          <a:lstStyle/>
          <a:p>
            <a:pPr algn="l" latinLnBrk="1">
              <a:lnSpc>
                <a:spcPts val="44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素养必备</a:t>
            </a:r>
            <a:endParaRPr lang="en-US" altLang="zh-CN" sz="2800" dirty="0"/>
          </a:p>
          <a:p>
            <a:pPr algn="ct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新闻报道的角度</a:t>
            </a:r>
            <a:endParaRPr lang="en-US" altLang="zh-CN" sz="2800" dirty="0"/>
          </a:p>
          <a:p>
            <a:pPr latinLnBrk="1">
              <a:lnSpc>
                <a:spcPts val="44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新闻报道的角度不同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传播效果也不同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影响报道角度选择的有</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主观因素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也有客观因素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一般来说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选择报道角度有四种方式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是从小处看大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二是从大处看小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三是比较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四是点面结合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4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新闻是记者报道新事物的起点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也是读者看到新事物的焦点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闻角度是报道新闻时必须注意的问题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新闻和其他事物一样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包含着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多角度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多层次的内容和信息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但新闻报道受制于媒体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版面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时长</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等因素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不可能面面俱到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所以这里有一对矛盾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新闻事实的多样性</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和新闻报道不能面面俱到的矛盾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解决矛盾的唯一途径就是选择合适</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的报道角度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记者报道某一新闻事件时一定要选准角度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f5a4e91b7?pid=7d3f3ff02&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任务四</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读书会活动总结</a:t>
            </a:r>
            <a:endParaRPr lang="en-US" altLang="zh-CN" sz="3000" dirty="0"/>
          </a:p>
        </p:txBody>
      </p:sp>
      <p:sp>
        <p:nvSpPr>
          <p:cNvPr id="3" name="QB_5_BD.55_1#d85cc1798?sp=1&amp;pid=f5a4e91b7&amp;color=0,0,0&amp;vtp=1&amp;bbb=1&amp;hb=1&amp;hltap=1"/>
          <p:cNvSpPr/>
          <p:nvPr/>
        </p:nvSpPr>
        <p:spPr>
          <a:xfrm>
            <a:off x="612648" y="1115647"/>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抗疫精神是第一批被纳入中国共产党人精神谱系的伟大精神之一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你根据本文内容概括抗疫精神的内涵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并说说这种精神的时代价值。</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56_1#d85cc1798?sp=1&amp;pid=f5a4e91b7&amp;color=0,0,0&amp;vtp=1&amp;bbb=1&amp;hb=1&amp;hla=1"/>
          <p:cNvSpPr/>
          <p:nvPr/>
        </p:nvSpPr>
        <p:spPr>
          <a:xfrm>
            <a:off x="612648" y="3023187"/>
            <a:ext cx="10963656" cy="25908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1）①生命至上</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。党和政府始终把人民的生命安全和身体健康</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摆在第一位</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，不管是108岁的老人，还是出生仅30个小时的婴儿</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，医务</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工作者绝不放弃每一个生命</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。②举国同心。一方有难，八方支援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，340</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多支医疗队</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、4.2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万多名医务人员奔赴抗疫一线；</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6_1#d85cc1798?sp=1&amp;pid=f5a4e91b7&amp;color=0,0,0&amp;vtp=1&amp;bbb=1&amp;hb=1&amp;hltap=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dirty="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dirty="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dirty="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dirty="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dirty="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dirty="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dirty="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dirty="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55_1#d85cc1798?sp=1&amp;pid=f5a4e91b7&amp;color=0,0,0&amp;vtp=1&amp;bbb=1&amp;hb=1&amp;hla=1"/>
          <p:cNvSpPr/>
          <p:nvPr/>
        </p:nvSpPr>
        <p:spPr>
          <a:xfrm>
            <a:off x="612648" y="402012"/>
            <a:ext cx="10963656" cy="5829300"/>
          </a:xfrm>
          <a:prstGeom prst="rect">
            <a:avLst/>
          </a:prstGeom>
          <a:noFill/>
        </p:spPr>
        <p:txBody>
          <a:bodyPr wrap="none" lIns="0" tIns="0" rIns="0" bIns="0" rtlCol="0" anchor="t"/>
          <a:lstStyle/>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全国各地的建设者们昼夜施工，让火神山医院、雷神山医院在很短时</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间内拔地而起</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舍生忘死。为了和病魔抢时间，医务人员冒着被感</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染的风险坚守抗疫一线，有的甚至献出了生命</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尊重科学。国家全</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力支持疫苗和药品的研发，坚持科学防治，医疗专家及时传递理性的</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声音</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。⑤</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命运与共。一批批中国专家积极与世界交流诊疗和防控方案</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多国合作开展疫苗研发</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。（每点1分）</a:t>
            </a:r>
            <a:endParaRPr lang="en-US" altLang="zh-CN" sz="2800" dirty="0"/>
          </a:p>
          <a:p>
            <a:pP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（2）在抗疫斗争中形成的伟大抗疫精神是中华民族精神在新时代的集</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中体现，丰富了民族精神和时代精神的内涵，是激励人们克服艰难险</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阻的强大精神动力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wipe(left)">
                                      <p:cBhvr>
                                        <p:cTn id="34"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eedb164f4.fixed?pid=277891fde&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文本联读·拓思维</a:t>
            </a:r>
            <a:endParaRPr lang="en-US" altLang="zh-CN" sz="4000" dirty="0"/>
          </a:p>
        </p:txBody>
      </p:sp>
      <p:sp>
        <p:nvSpPr>
          <p:cNvPr id="3" name="C_3#eedb164f4"/>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55_1#baa994d12?sp=1&amp;pid=eedb164f4&amp;color=0,0,0&amp;vtp=1&amp;bt=1&amp;bbb=1&amp;hb=1&amp;hltap=1"/>
          <p:cNvSpPr/>
          <p:nvPr/>
        </p:nvSpPr>
        <p:spPr>
          <a:xfrm>
            <a:off x="612648" y="468000"/>
            <a:ext cx="10963656" cy="62230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同为报道重大历史事件的文章，《别了，“不列颠尼亚”》</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采用了场景</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式的形式，本文采用了分节的形式，试分析两篇通讯这样安排的原因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56_1#baa994d12?sp=1&amp;pid=eedb164f4&amp;color=0,0,0&amp;vtp=1&amp;bt=1&amp;bbb=1&amp;hb=1&amp;hla=1"/>
          <p:cNvSpPr/>
          <p:nvPr/>
        </p:nvSpPr>
        <p:spPr>
          <a:xfrm>
            <a:off x="612648" y="2314675"/>
            <a:ext cx="10963656" cy="4356100"/>
          </a:xfrm>
          <a:prstGeom prst="rect">
            <a:avLst/>
          </a:prstGeom>
          <a:noFill/>
        </p:spPr>
        <p:txBody>
          <a:bodyPr wrap="none" lIns="0" tIns="0" rIns="0" bIns="0" rtlCol="0" anchor="t"/>
          <a:lstStyle/>
          <a:p>
            <a:pPr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①《别了，“不列颠尼亚”》报道的是香港回归事件，从1997年6</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月30日下午4时30分，末任港督彭定康告别港督府，降下港督旗帜，到</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1997年7月1日0时40分，查尔斯王子和彭定康登上“不列颠尼亚”号离开</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香港，只有不到9个小时，故采用了场景式的形式，展现有代表性的场</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景。②</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本文报道的事件时间跨度大，涉及的区域较广、部门较多，故</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采用分节的形式，便于更有层次地、全方位地展示中国的抗疫过程和</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精神等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45_1#3f0a00f77?sp=1&amp;pid=eedb164f4&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比较《县委书记的榜样——焦裕禄》和本文，以这两篇文章为例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，概</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括人物通讯和事件通讯的异同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graphicFrame>
        <p:nvGraphicFramePr>
          <p:cNvPr id="38" name="QB_4_BD.45_2#3f0a00f77?colgroup=4,12,11&amp;pid=eedb164f4&amp;color=0,0,0&amp;vtp=1&amp;bbb=1&amp;hb=1"/>
          <p:cNvGraphicFramePr>
            <a:graphicFrameLocks noGrp="1"/>
          </p:cNvGraphicFramePr>
          <p:nvPr/>
        </p:nvGraphicFramePr>
        <p:xfrm>
          <a:off x="612648" y="1880240"/>
          <a:ext cx="10917936" cy="2345944"/>
        </p:xfrm>
        <a:graphic>
          <a:graphicData uri="http://schemas.openxmlformats.org/drawingml/2006/table">
            <a:tbl>
              <a:tblPr/>
              <a:tblGrid>
                <a:gridCol w="914400"/>
                <a:gridCol w="996696"/>
                <a:gridCol w="4654296"/>
                <a:gridCol w="4352544"/>
              </a:tblGrid>
              <a:tr h="618236">
                <a:tc gridSpan="2">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人物通讯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事件通讯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727708">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概念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一种对人物事迹和经历进行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具体</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形象报道的新闻通讯</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类型</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4_AN.46_1#3f0a00f77.blank?pid=eedb164f4&amp;color=0,0,0&amp;vpa=28&amp;vtp=1&amp;bbb=1&amp;hb=1"/>
          <p:cNvSpPr/>
          <p:nvPr/>
        </p:nvSpPr>
        <p:spPr>
          <a:xfrm>
            <a:off x="7250040" y="2526003"/>
            <a:ext cx="4225544" cy="1664208"/>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一种对具有典型意义的新闻事件进行报道的新闻通讯类型</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 name="QB_4_BD.47_1#3f0a00f77?colgroup=4,12,11&amp;pid=eedb164f4&amp;color=0,0,0&amp;mp=1&amp;vtp=1&amp;bt=1&amp;bbb=1&amp;hb=1"/>
          <p:cNvGraphicFramePr>
            <a:graphicFrameLocks noGrp="1"/>
          </p:cNvGraphicFramePr>
          <p:nvPr/>
        </p:nvGraphicFramePr>
        <p:xfrm>
          <a:off x="612648" y="466344"/>
          <a:ext cx="10917936" cy="3467164"/>
        </p:xfrm>
        <a:graphic>
          <a:graphicData uri="http://schemas.openxmlformats.org/drawingml/2006/table">
            <a:tbl>
              <a:tblPr/>
              <a:tblGrid>
                <a:gridCol w="914400"/>
                <a:gridCol w="996696"/>
                <a:gridCol w="4654296"/>
                <a:gridCol w="4352544"/>
              </a:tblGrid>
              <a:tr h="618236">
                <a:tc gridSpan="2">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人物通讯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事件通讯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72972">
                <a:tc rowSpan="2">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报道</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一般以典型事件或先进事</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件为主</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75956">
                <a:tc vMerge="1">
                  <a:tcPr/>
                </a:tc>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写作</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重在写人</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把人物放在突出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位置</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一般多写某一个体</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4_AN.48_1#3f0a00f77.blank?pid=eedb164f4&amp;color=0,0,0&amp;mp=1&amp;vpa=29&amp;vtp=1&amp;bbb=1&amp;hb=1"/>
          <p:cNvSpPr/>
          <p:nvPr/>
        </p:nvSpPr>
        <p:spPr>
          <a:xfrm>
            <a:off x="2595744" y="1114139"/>
            <a:ext cx="4527296" cy="1109472"/>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一般以具有突出贡献的正面人物为主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a:t>
            </a:r>
            <a:endParaRPr lang="en-US" altLang="zh-CN" sz="2800" dirty="0"/>
          </a:p>
        </p:txBody>
      </p:sp>
      <p:sp>
        <p:nvSpPr>
          <p:cNvPr id="4" name="QB_4_AN.49_1#3f0a00f77.blank?pid=eedb164f4&amp;color=0,0,0&amp;mp=1&amp;vpa=30&amp;vtp=1&amp;bbb=1&amp;hb=1"/>
          <p:cNvSpPr/>
          <p:nvPr/>
        </p:nvSpPr>
        <p:spPr>
          <a:xfrm>
            <a:off x="7250040" y="2259203"/>
            <a:ext cx="4225544" cy="1664208"/>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重在写事，但在记事中写人，并且多写人物群像</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目录1:9daf92915?lid=9daf92915&amp;cid=9daf92915&amp;tib=255,255,255&amp;vtp=1" descr="preencoded.png">
            <a:hlinkClick r:id="rId1" action="ppaction://hlinksldjump"/>
          </p:cNvPr>
          <p:cNvPicPr>
            <a:picLocks noChangeAspect="1"/>
          </p:cNvPicPr>
          <p:nvPr/>
        </p:nvPicPr>
        <p:blipFill>
          <a:blip r:embed="rId2"/>
          <a:stretch>
            <a:fillRect/>
          </a:stretch>
        </p:blipFill>
        <p:spPr>
          <a:xfrm>
            <a:off x="3236976" y="2029968"/>
            <a:ext cx="429768" cy="429768"/>
          </a:xfrm>
          <a:prstGeom prst="rect">
            <a:avLst/>
          </a:prstGeom>
        </p:spPr>
      </p:pic>
      <p:sp>
        <p:nvSpPr>
          <p:cNvPr id="3" name="C_1#目录1:9daf92915?lid=9daf92915&amp;cid=9daf92915&amp;vtp=1&amp;bt=1&amp;bbb=1">
            <a:hlinkClick r:id="rId1" action="ppaction://hlinksldjump"/>
          </p:cNvPr>
          <p:cNvSpPr/>
          <p:nvPr/>
        </p:nvSpPr>
        <p:spPr>
          <a:xfrm>
            <a:off x="3776472" y="1984248"/>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3050" dirty="0"/>
          </a:p>
        </p:txBody>
      </p:sp>
      <p:pic>
        <p:nvPicPr>
          <p:cNvPr id="4" name="C_1#目录1:9daf92915?lid=7d3f3ff02&amp;cid=7d3f3ff02&amp;tib=255,255,255&amp;vtp=1" descr="preencoded.png">
            <a:hlinkClick r:id="rId3" action="ppaction://hlinksldjump"/>
          </p:cNvPr>
          <p:cNvPicPr>
            <a:picLocks noChangeAspect="1"/>
          </p:cNvPicPr>
          <p:nvPr/>
        </p:nvPicPr>
        <p:blipFill>
          <a:blip r:embed="rId2"/>
          <a:stretch>
            <a:fillRect/>
          </a:stretch>
        </p:blipFill>
        <p:spPr>
          <a:xfrm>
            <a:off x="3236976" y="2935224"/>
            <a:ext cx="429768" cy="429768"/>
          </a:xfrm>
          <a:prstGeom prst="rect">
            <a:avLst/>
          </a:prstGeom>
        </p:spPr>
      </p:pic>
      <p:sp>
        <p:nvSpPr>
          <p:cNvPr id="5" name="C_1#目录1:9daf92915?lid=7d3f3ff02&amp;cid=7d3f3ff02&amp;vtp=1&amp;bbb=1">
            <a:hlinkClick r:id="rId3" action="ppaction://hlinksldjump"/>
          </p:cNvPr>
          <p:cNvSpPr/>
          <p:nvPr/>
        </p:nvSpPr>
        <p:spPr>
          <a:xfrm>
            <a:off x="3776472" y="2880360"/>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3050" dirty="0"/>
          </a:p>
        </p:txBody>
      </p:sp>
      <p:pic>
        <p:nvPicPr>
          <p:cNvPr id="6" name="C_1#目录1:9daf92915?lid=eedb164f4&amp;cid=eedb164f4&amp;tib=255,255,255&amp;vtp=1" descr="preencoded.png">
            <a:hlinkClick r:id="rId4" action="ppaction://hlinksldjump"/>
          </p:cNvPr>
          <p:cNvPicPr>
            <a:picLocks noChangeAspect="1"/>
          </p:cNvPicPr>
          <p:nvPr/>
        </p:nvPicPr>
        <p:blipFill>
          <a:blip r:embed="rId2"/>
          <a:stretch>
            <a:fillRect/>
          </a:stretch>
        </p:blipFill>
        <p:spPr>
          <a:xfrm>
            <a:off x="3236976" y="3831336"/>
            <a:ext cx="429768" cy="429768"/>
          </a:xfrm>
          <a:prstGeom prst="rect">
            <a:avLst/>
          </a:prstGeom>
        </p:spPr>
      </p:pic>
      <p:sp>
        <p:nvSpPr>
          <p:cNvPr id="7" name="C_1#目录1:9daf92915?lid=eedb164f4&amp;cid=eedb164f4&amp;vtp=1&amp;bbb=1">
            <a:hlinkClick r:id="rId4" action="ppaction://hlinksldjump"/>
          </p:cNvPr>
          <p:cNvSpPr/>
          <p:nvPr/>
        </p:nvSpPr>
        <p:spPr>
          <a:xfrm>
            <a:off x="3776472" y="3776472"/>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文本联读·拓思维</a:t>
            </a:r>
            <a:endParaRPr lang="en-US" altLang="zh-CN" sz="3050" dirty="0"/>
          </a:p>
        </p:txBody>
      </p:sp>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 name="QB_4_BD.50_1#3f0a00f77?colgroup=4,12,11&amp;pid=eedb164f4&amp;color=0,0,0&amp;mp=1&amp;vtp=1&amp;bt=1&amp;bbb=1&amp;hb=1"/>
          <p:cNvGraphicFramePr>
            <a:graphicFrameLocks noGrp="1"/>
          </p:cNvGraphicFramePr>
          <p:nvPr/>
        </p:nvGraphicFramePr>
        <p:xfrm>
          <a:off x="612648" y="466344"/>
          <a:ext cx="10917936" cy="3958400"/>
        </p:xfrm>
        <a:graphic>
          <a:graphicData uri="http://schemas.openxmlformats.org/drawingml/2006/table">
            <a:tbl>
              <a:tblPr/>
              <a:tblGrid>
                <a:gridCol w="914400"/>
                <a:gridCol w="996696"/>
                <a:gridCol w="4654296"/>
                <a:gridCol w="4352544"/>
              </a:tblGrid>
              <a:tr h="618236">
                <a:tc gridSpan="2">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人物通讯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事件通讯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340164">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写作</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特点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①完整并形象地再现新闻</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事件发生和发展的过程</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揭示事件的影响和意义</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可以概括叙述事件</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或</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突出叙述部分内容</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4_AN.51_1#3f0a00f77.blank?pid=eedb164f4&amp;color=0,0,0&amp;mp=1&amp;vpa=31&amp;vtp=1&amp;bbb=1&amp;hb=1"/>
          <p:cNvSpPr/>
          <p:nvPr/>
        </p:nvSpPr>
        <p:spPr>
          <a:xfrm>
            <a:off x="2595744" y="1359535"/>
            <a:ext cx="4527296" cy="2773680"/>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①抓住典型事件表现人物，通过典型细节把人物形象表现得丰满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、立体</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；②通过人物个性化的语言表现人物的精神品格</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。（每点1分）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QB_4_BD.52_1#3f0a00f77?colgroup=4,12,11&amp;pid=eedb164f4&amp;color=0,0,0&amp;mp=1&amp;vtp=1&amp;bt=1&amp;bbb=1&amp;hb=1"/>
          <p:cNvGraphicFramePr>
            <a:graphicFrameLocks noGrp="1"/>
          </p:cNvGraphicFramePr>
          <p:nvPr/>
        </p:nvGraphicFramePr>
        <p:xfrm>
          <a:off x="612648" y="466344"/>
          <a:ext cx="10968510" cy="2345944"/>
        </p:xfrm>
        <a:graphic>
          <a:graphicData uri="http://schemas.openxmlformats.org/drawingml/2006/table">
            <a:tbl>
              <a:tblPr/>
              <a:tblGrid>
                <a:gridCol w="2007804"/>
                <a:gridCol w="4630456"/>
                <a:gridCol w="4330250"/>
              </a:tblGrid>
              <a:tr h="618236">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人物通讯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事件通讯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727708">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相同点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①同属新闻</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具备新闻的基本属性——真实性</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时效</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性</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准确性等</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②内容都涉及人和事</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③写作目的都是</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记录与传播</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bl>
          </a:graphicData>
        </a:graphic>
      </p:graphicFrame>
    </p:spTree>
  </p:cSld>
  <p:clrMapOvr>
    <a:masterClrMapping/>
  </p:clrMapOvr>
  <p:transition>
    <p:split dir="in"/>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b1bb79622?pid=eedb164f4&amp;color=0,173,163&amp;vtp=1&amp;bt=1&amp;bbb=1"/>
          <p:cNvSpPr/>
          <p:nvPr/>
        </p:nvSpPr>
        <p:spPr>
          <a:xfrm>
            <a:off x="612648" y="466344"/>
            <a:ext cx="10963656" cy="495300"/>
          </a:xfrm>
          <a:prstGeom prst="rect">
            <a:avLst/>
          </a:prstGeom>
          <a:noFill/>
        </p:spPr>
        <p:txBody>
          <a:bodyPr wrap="none" lIns="0" tIns="0" rIns="0" bIns="0" rtlCol="0" anchor="t"/>
          <a:lstStyle/>
          <a:p>
            <a:pPr algn="ctr"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读写结合</a:t>
            </a:r>
            <a:endParaRPr lang="en-US" altLang="zh-CN" sz="3200" dirty="0"/>
          </a:p>
        </p:txBody>
      </p:sp>
      <p:sp>
        <p:nvSpPr>
          <p:cNvPr id="3" name="C_5_BD#659674bbe?pid=b1bb79622&amp;color=0,173,163&amp;vtp=1&amp;bbb=1"/>
          <p:cNvSpPr/>
          <p:nvPr/>
        </p:nvSpPr>
        <p:spPr>
          <a:xfrm>
            <a:off x="612648" y="954024"/>
            <a:ext cx="10963656" cy="608076"/>
          </a:xfrm>
          <a:prstGeom prst="rect">
            <a:avLst/>
          </a:prstGeom>
          <a:noFill/>
        </p:spPr>
        <p:txBody>
          <a:bodyPr wrap="none" lIns="0" tIns="0" rIns="0" bIns="0" rtlCol="0" anchor="t"/>
          <a:lstStyle/>
          <a:p>
            <a:pPr algn="l" latinLnBrk="1">
              <a:lnSpc>
                <a:spcPts val="47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一、课内积累</a:t>
            </a:r>
            <a:endParaRPr lang="en-US" altLang="zh-CN" sz="3000" dirty="0"/>
          </a:p>
        </p:txBody>
      </p:sp>
      <p:sp>
        <p:nvSpPr>
          <p:cNvPr id="4" name="P_6#62f8e6823?sp=1&amp;pid=659674bbe&amp;color=0,0,0&amp;vtp=1&amp;bbb=1&amp;hb=1"/>
          <p:cNvSpPr/>
          <p:nvPr/>
        </p:nvSpPr>
        <p:spPr>
          <a:xfrm>
            <a:off x="612648" y="1558875"/>
            <a:ext cx="10963656" cy="5143500"/>
          </a:xfrm>
          <a:prstGeom prst="rect">
            <a:avLst/>
          </a:prstGeom>
          <a:noFill/>
        </p:spPr>
        <p:txBody>
          <a:bodyPr wrap="none" lIns="0" tIns="0" rIns="0" bIns="0" rtlCol="0" anchor="t"/>
          <a:lstStyle/>
          <a:p>
            <a:pPr algn="ctr" latinLnBrk="1">
              <a:lnSpc>
                <a:spcPts val="45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抗疫精神</a:t>
            </a:r>
            <a:endParaRPr lang="en-US" altLang="zh-CN" sz="2800" dirty="0"/>
          </a:p>
          <a:p>
            <a:pPr latinLnBrk="1">
              <a:lnSpc>
                <a:spcPts val="45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抗疫精神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是在抗击新冠肺炎中形成的众志成城抗击疫情的精神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即生命至上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举国同心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舍生忘死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尊重科学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命运与共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生命至上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集中体现了中国人民深厚的仁爱传统和中国共产党人以人民为中心的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价值追求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举国同心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集中体现了中国人民万众一心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同甘共苦的团</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结伟力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舍生忘死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集中体现了中国人民敢于压倒一切困难而不被任</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何困难压倒的顽强意志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尊重科学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集中体现了中国人民求真务实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开拓创新的实践品格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命运与共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集中体现了中国人民和衷共济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爱</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好和平的道义担当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7764541c7?pid=659674bbe&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运用角度</a:t>
            </a:r>
            <a:endParaRPr lang="en-US" altLang="zh-CN" sz="3000" dirty="0"/>
          </a:p>
        </p:txBody>
      </p:sp>
      <p:sp>
        <p:nvSpPr>
          <p:cNvPr id="3" name="P_7_BD#b2971f5dc?pid=7764541c7&amp;color=0,0,0&amp;vtp=1&amp;bbb=1"/>
          <p:cNvSpPr/>
          <p:nvPr/>
        </p:nvSpPr>
        <p:spPr>
          <a:xfrm>
            <a:off x="612648" y="1130379"/>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众志成城</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生命至上</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命运与共</a:t>
            </a:r>
            <a:endParaRPr lang="en-US" altLang="zh-CN" sz="2800" dirty="0"/>
          </a:p>
        </p:txBody>
      </p:sp>
      <p:sp>
        <p:nvSpPr>
          <p:cNvPr id="4" name="C_6_BD#5e190f9d5?pid=659674bbe&amp;color=0,0,0&amp;vtp=1&amp;bbb=1"/>
          <p:cNvSpPr/>
          <p:nvPr/>
        </p:nvSpPr>
        <p:spPr>
          <a:xfrm>
            <a:off x="612648" y="1730947"/>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素材运用</a:t>
            </a:r>
            <a:endParaRPr lang="en-US" altLang="zh-CN" sz="3000" dirty="0"/>
          </a:p>
        </p:txBody>
      </p:sp>
      <p:sp>
        <p:nvSpPr>
          <p:cNvPr id="5" name="P_7_BD#57e06b79d?pid=5e190f9d5&amp;color=0,0,0&amp;vtp=1&amp;bbb=1&amp;hb=1"/>
          <p:cNvSpPr/>
          <p:nvPr/>
        </p:nvSpPr>
        <p:spPr>
          <a:xfrm>
            <a:off x="612648" y="2396506"/>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这场战</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疫</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让世界看到了面对生存危机时中华民族所展现的伟</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大抗疫精神</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生命至上</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举国同心</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舍生忘死</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尊重科学</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命运与</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中华民族经历过许多磨难</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但我们从来没有被压垮过</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而是越挫</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越勇</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不断在磨难中成长</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从磨难中奋起</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这种精神存在于中国人民</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抗击外部侵略</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争取独立解放的斗争中</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存在于改革开放</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谋求发展</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的脚步中</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同样也存在于抗震救灾</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迎击非典等全民动员之中</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57e06b79d?pid=5e190f9d5&amp;color=0,0,0&amp;vtp=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中华民族是历经磨难而百折不挠的民族</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困难和挑战越大</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的凝聚力和战斗力就越强</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这种特质不仅存在于精神层面</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还体现为</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医护人员脸上被口罩勒红的印记</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方舱医院病床上举起的书本</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风雪</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中社区人员坚守的身影</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爱人去世却依然奋战在一线的医生的泪</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痕</a:t>
            </a:r>
            <a:r>
              <a:rPr lang="en-US" altLang="zh-CN" sz="2800" b="0" i="0" u="dotted"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dirty="0">
              <a:latin typeface="宋体" panose="02010600030101010101" pitchFamily="2" charset="-122"/>
            </a:endParaRPr>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dirty="0"/>
          </a:p>
        </p:txBody>
      </p:sp>
    </p:spTree>
  </p:cSld>
  <p:clrMapOvr>
    <a:masterClrMapping/>
  </p:clrMapOvr>
  <p:transition>
    <p:split dir="in"/>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d52856eb9?pid=b1bb79622&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二、课外拓展</a:t>
            </a:r>
            <a:endParaRPr lang="en-US" altLang="zh-CN" sz="3000" dirty="0"/>
          </a:p>
        </p:txBody>
      </p:sp>
      <p:sp>
        <p:nvSpPr>
          <p:cNvPr id="3" name="P_6#1df9d5d48?sp=1&amp;pid=d52856eb9&amp;color=0,0,0&amp;vtp=1&amp;bbb=1&amp;hb=1"/>
          <p:cNvSpPr/>
          <p:nvPr/>
        </p:nvSpPr>
        <p:spPr>
          <a:xfrm>
            <a:off x="612648" y="1130379"/>
            <a:ext cx="10963656" cy="51816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推动更多优质医疗资源下沉基层</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上级医院预留门诊号源优先向辖区基层医疗卫生机构开放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推进</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中高级职称医师值守门诊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延长城市社区门诊服务时间</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国家卫生</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健康委办公厅印发的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基层卫生健康便民惠民服务举措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条</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具体举措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有助于提升群众在基层医疗卫生机构获得基本医疗和卫生</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健康服务的便利度和服务质量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让优质医疗资源沉下去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提升基层医疗服务能力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是构建优质高</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效医疗卫生服务体系的重要内容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也是全面推进健康中国建设的迫切</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1df9d5d48?sp=1&amp;pid=d52856eb9&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近年来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我国覆盖城乡的医疗卫生服务三级网络不断健全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，90</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的家庭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分钟内能够到达最近的医疗点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基层防病治病和健康管理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能力持续提高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医疗服务可及性明显提升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同时也要看到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基层医疗</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卫生体系发展不平衡不充分问题依然突出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基层诊疗能力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服务水平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便捷性与人民群众需求相比还有很大的提升空间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需要下大力气补短</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强弱项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从我国国情来看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建立分级诊疗制度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引导医疗卫生工作重心下</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资源下沉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是满足人民群众看病就医需求的治本之策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而推动分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级诊疗体系有效运转</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提升基层医疗卫生机构的服务能力和诊疗水平</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1df9d5d48?sp=1&amp;pid=d52856eb9&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十分关键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此次推出的各项举措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旨在提升基层诊疗能力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改善患者</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就医体验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增强基层医疗卫生机构对患者的吸引力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群众信任度和满</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意度提升了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就能逐步改变就医习惯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从而实现把小病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慢病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常见</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病诊疗留在基层的目标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让分级诊疗有序有效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基层卫生健康服务能力不足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和医疗资源分布不均有关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近年来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我国通过组建各种形式的医疗联合体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畅通双向转诊机制等方式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定程度上缓解了这一问题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更好地发挥基层医疗卫生机构作用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需要</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进一步优化医疗资源布局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提高资源配置和使用效率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一方面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要引</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导城市优质医疗资源向县域辐射疏解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发挥县级医院向上承接资源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1df9d5d48?sp=1&amp;pid=d52856eb9&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向下传导资源的作用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另一方面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要加强远程医疗服务网络建设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供远程会诊等技术支持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探索基层数字健共体建设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促进医疗机构资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源共享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在此基础上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乡镇卫生院等基层医疗卫生机构不妨在做好公</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共卫生服务的同时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有针对性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差异化地发展特色专科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使更多群众</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愿意也能够就地就近看病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进一步提升基层卫生健康服务质量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关键在于吸引和留住人才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党的二十大报告提出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发展壮大医疗卫生队伍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把工作重点放在农村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和社区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长期以来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不少地方反映基层医师招不来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留不住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解决这</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要强化基层卫生队伍建设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加强以全科医生为重点的基层医</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1df9d5d48?sp=1&amp;pid=d52856eb9&amp;color=0,0,0&amp;vtp=1&amp;bbb=1&amp;hb=1"/>
          <p:cNvSpPr/>
          <p:nvPr/>
        </p:nvSpPr>
        <p:spPr>
          <a:xfrm>
            <a:off x="612648" y="468000"/>
            <a:ext cx="10963656" cy="5612289"/>
          </a:xfrm>
          <a:prstGeom prst="rect">
            <a:avLst/>
          </a:prstGeom>
          <a:noFill/>
        </p:spPr>
        <p:txBody>
          <a:bodyPr wrap="none" lIns="0" tIns="0" rIns="0" bIns="0" rtlCol="0" anchor="t"/>
          <a:lstStyle/>
          <a:p>
            <a:pPr latinLnBrk="1">
              <a:lnSpc>
                <a:spcPts val="37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疗卫生人才培养和配备</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同时</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要统筹城乡资源</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对乡村医疗卫生人</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7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员建立县乡村上下贯通的职业发展机制</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通过县管乡用</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乡聘村用等</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7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方式</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将乡村医疗卫生人员纳入县域医疗卫生人员管理</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此外</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应完</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7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善激励机制</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落实相应社会保障待遇</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改善医疗环境和条件</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只有让</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700"/>
              </a:lnSpc>
            </a:pP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人才留得住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留得下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才能变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输血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造血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激发基层医疗卫生机构</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7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的活力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3700"/>
              </a:lnSpc>
            </a:pPr>
            <a:r>
              <a:rPr lang="en-US" altLang="zh-CN" sz="2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基层医疗卫生机构是守护群众健康的第一道防线</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采取有力措施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7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促进优质医疗资源扩容和区域均衡布局</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筑牢城乡基层医疗卫生服务</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7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网底</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才能形成</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小病在基层</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大病到医院</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康复回基层</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的合理就医</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7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格局</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期待更多强基层</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惠民生的政策举措落地见效</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让广大城乡居</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7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民在家门口就能看好病</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享受优质便捷的卫生健康服务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37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（有删改）</a:t>
            </a:r>
            <a:endParaRPr lang="en-US" altLang="zh-CN" sz="2800" dirty="0"/>
          </a:p>
        </p:txBody>
      </p:sp>
    </p:spTree>
  </p:cSld>
  <p:clrMapOvr>
    <a:masterClrMapping/>
  </p:clrMapOvr>
  <p:transition>
    <p:spli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9daf92915.fixed?pid=277891fde&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4000" dirty="0"/>
          </a:p>
        </p:txBody>
      </p:sp>
      <p:sp>
        <p:nvSpPr>
          <p:cNvPr id="3" name="C_3#9daf92915"/>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1df9d5d48?pid=d52856eb9&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名师赏评</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这篇时评针对中国公共卫生发展中“推动更多优质医疗资源下沉基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”一事作出评论，是以以人民为中心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、发展中国长远卫生健康服务为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主旨的评论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。文章有理有据，切中要害，令人信服。</a:t>
            </a:r>
            <a:endParaRPr lang="en-US" altLang="zh-CN" sz="2800" dirty="0"/>
          </a:p>
        </p:txBody>
      </p:sp>
    </p:spTree>
  </p:cSld>
  <p:clrMapOvr>
    <a:masterClrMapping/>
  </p:clrMapOvr>
  <p:transition>
    <p:split dir="in"/>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64c9d3238?pid=b1bb79622&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三、读写结合</a:t>
            </a:r>
            <a:endParaRPr lang="en-US" altLang="zh-CN" sz="3000" dirty="0"/>
          </a:p>
        </p:txBody>
      </p:sp>
      <p:sp>
        <p:nvSpPr>
          <p:cNvPr id="3" name="QB_6_BD.55_1#619b6e638?pid=64c9d3238&amp;color=0,0,0&amp;vtp=1&amp;bbb=1&amp;hb=1&amp;hltap=1"/>
          <p:cNvSpPr/>
          <p:nvPr/>
        </p:nvSpPr>
        <p:spPr>
          <a:xfrm>
            <a:off x="612648" y="1130379"/>
            <a:ext cx="10963656" cy="4533900"/>
          </a:xfrm>
          <a:prstGeom prst="rect">
            <a:avLst/>
          </a:prstGeom>
          <a:noFill/>
        </p:spPr>
        <p:txBody>
          <a:bodyPr wrap="none" lIns="0" tIns="0" rIns="0" bIns="0" rtlCol="0" anchor="t"/>
          <a:lstStyle/>
          <a:p>
            <a:pPr algn="l" latinLnBrk="1">
              <a:lnSpc>
                <a:spcPts val="5100"/>
              </a:lnSpc>
            </a:pP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无论哪个时代，中华民族都挺立着不屈的脊梁。有哪些人物、事情</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，令</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你敬佩</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？请据此写一段话。要求：侧重在描写中抒情</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，可使用恰当的议</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；结构相对完整，语言简明、准确、生动；200个字左右。（10</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56_1#619b6e638?pid=64c9d3238&amp;color=0,0,0&amp;vtp=1&amp;bbb=1&amp;hb=1&amp;hla=1"/>
          <p:cNvSpPr/>
          <p:nvPr/>
        </p:nvSpPr>
        <p:spPr>
          <a:xfrm>
            <a:off x="612648" y="3037919"/>
            <a:ext cx="10963656" cy="25908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示例）秦岭脚下，黄河岸边，60多岁的村医刘永生</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，被乡亲</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们亲切地称为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“村里的120”，他的事迹令我敬佩！1976</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年高中毕业后，</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他成为一名赤脚医生</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，从此用一生服务乡村医疗</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。他亲身体验上百味</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中草药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，在自己身上练习针灸</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，多次自费参加全国各地知名专家教授</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6_1#619b6e638?pid=64c9d3238&amp;color=0,0,0&amp;vtp=1&amp;bbb=1&amp;hb=1&amp;hltap=1"/>
          <p:cNvSpPr/>
          <p:nvPr/>
        </p:nvSpPr>
        <p:spPr>
          <a:xfrm>
            <a:off x="612648" y="468000"/>
            <a:ext cx="10963656" cy="38862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55_1#619b6e638?pid=64c9d3238&amp;color=0,0,0&amp;vtp=1&amp;bbb=1&amp;hb=1&amp;hla=1"/>
          <p:cNvSpPr/>
          <p:nvPr/>
        </p:nvSpPr>
        <p:spPr>
          <a:xfrm>
            <a:off x="612648" y="442600"/>
            <a:ext cx="10963656" cy="38862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举办的特色医疗技术培训班</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刘永生边看病，边学习，边琢磨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。从</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40多年，刘永生接诊病人少说也有10万人次，出诊万余次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。“把守护</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乡亲们的健康当作一生的事业</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。”刘永生这样说，也这样做</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。这种悬壶</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济世的大爱</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，这种守护百姓健康的至诚，这种润物无声的担当</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，就是</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中华民族的高尚品德</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！（内容充实4分，手法恰当2分，结构2分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，语言</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fd1f996e3?pid=9daf92915&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一、作者名片</a:t>
            </a:r>
            <a:endParaRPr lang="en-US" altLang="zh-CN" sz="3200" dirty="0"/>
          </a:p>
        </p:txBody>
      </p:sp>
      <p:sp>
        <p:nvSpPr>
          <p:cNvPr id="3" name="P_5_BD#233ab4fcc?pid=fd1f996e3&amp;color=0,0,0&amp;vtp=1&amp;bbb=1&amp;hb=1"/>
          <p:cNvSpPr/>
          <p:nvPr/>
        </p:nvSpPr>
        <p:spPr>
          <a:xfrm>
            <a:off x="612648" y="1174454"/>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“钟华论”是由新华社</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领导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直接指挥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、集中全社评论骨干力量打造</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的重要政论栏目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，于2019年创办。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钟华论”聚焦深入贯彻习近平新时</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代中国特色社会主义思想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，打造有高度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、有深度、有温度的重磅评论，</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实现文字、视频、图片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、金句海报的全媒呈现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，彰显新华社评论的</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权</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威性、传播力和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影响力。</a:t>
            </a:r>
            <a:endParaRPr lang="en-US" altLang="zh-CN" sz="2800" dirty="0"/>
          </a:p>
        </p:txBody>
      </p:sp>
    </p:spTree>
  </p:cSld>
  <p:clrMapOvr>
    <a:masterClrMapping/>
  </p:clrMapOvr>
  <p:transition>
    <p:spli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48b7fc9bf?pid=9daf92915&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二、写作背景</a:t>
            </a:r>
            <a:endParaRPr lang="en-US" altLang="zh-CN" sz="3200" dirty="0"/>
          </a:p>
        </p:txBody>
      </p:sp>
      <p:sp>
        <p:nvSpPr>
          <p:cNvPr id="3" name="P_5_BD#1446d4459?pid=48b7fc9bf&amp;color=0,0,0&amp;vtp=1&amp;bbb=1&amp;hb=1"/>
          <p:cNvSpPr/>
          <p:nvPr/>
        </p:nvSpPr>
        <p:spPr>
          <a:xfrm>
            <a:off x="612648" y="1174454"/>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2020年初，新冠疫情突袭湖北武汉，并蔓延全国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。在这一危急情</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况下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，以习近平同志为核心的党中央迅速作出战略部署</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，中国人民众</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志成城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，团结一心，共同抗疫，把步调一致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、令行禁止的执行力彰显</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得淋漓尽致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，把一个个“不可能”变成现实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。抗疫斗争取得了巨大的胜</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。在这场抗疫斗争中，我们获得了很多宝贵的经验，危急之中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涌现了一大批先进人物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。这篇通讯便是在这一背景下产生的。</a:t>
            </a:r>
            <a:endParaRPr lang="en-US" altLang="zh-CN" sz="2800" dirty="0"/>
          </a:p>
        </p:txBody>
      </p:sp>
    </p:spTree>
  </p:cSld>
  <p:clrMapOvr>
    <a:masterClrMapping/>
  </p:clrMapOvr>
  <p:transition>
    <p:spli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cc55e9d39?pid=9daf92915&amp;color=0,0,0&amp;vtp=1&amp;bt=1&amp;bbb=1"/>
          <p:cNvSpPr/>
          <p:nvPr/>
        </p:nvSpPr>
        <p:spPr>
          <a:xfrm>
            <a:off x="612648" y="466345"/>
            <a:ext cx="10963656" cy="697357"/>
          </a:xfrm>
          <a:prstGeom prst="rect">
            <a:avLst/>
          </a:prstGeom>
          <a:noFill/>
        </p:spPr>
        <p:txBody>
          <a:bodyPr wrap="none" lIns="0" tIns="0" rIns="0" bIns="0" rtlCol="0" anchor="t"/>
          <a:lstStyle/>
          <a:p>
            <a:pPr algn="l" latinLnBrk="1">
              <a:lnSpc>
                <a:spcPts val="54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三、知识链接</a:t>
            </a:r>
            <a:endParaRPr lang="en-US" altLang="zh-CN" sz="3200" dirty="0"/>
          </a:p>
        </p:txBody>
      </p:sp>
      <p:sp>
        <p:nvSpPr>
          <p:cNvPr id="3" name="P_5#ee84f0e90?sp=1&amp;pid=cc55e9d39&amp;color=0,0,0&amp;vtp=1&amp;bbb=1&amp;hb=1"/>
          <p:cNvSpPr/>
          <p:nvPr/>
        </p:nvSpPr>
        <p:spPr>
          <a:xfrm>
            <a:off x="612648" y="1151462"/>
            <a:ext cx="10963656" cy="5600700"/>
          </a:xfrm>
          <a:prstGeom prst="rect">
            <a:avLst/>
          </a:prstGeom>
          <a:noFill/>
        </p:spPr>
        <p:txBody>
          <a:bodyPr wrap="none" lIns="0" tIns="0" rIns="0" bIns="0" rtlCol="0" anchor="t"/>
          <a:lstStyle/>
          <a:p>
            <a:pPr algn="ctr" latinLnBrk="1">
              <a:lnSpc>
                <a:spcPts val="49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事件通讯</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事件通讯是报道具有典型意义的新闻事件的通讯。它具体完整地</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记叙事件发生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、发展的情况和过程、原因和结果、意义和影响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。事件</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通讯的题材非常广泛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，既可以报道重大事件，又可以叙写“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凡人小事”；</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既可以赞颂先进事物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，又可以批评错误倾向。</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事件通讯写作的基本要求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：①深入开掘事件的典型意义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，确立一</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个富于时代感的思想主题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；②主次分明，详略得当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，切忌平均使用笔</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；③层次清晰，结构合理；④处理好人物与事件的关系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，在叙写事</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件的同时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，注意写好人物。</a:t>
            </a:r>
            <a:endParaRPr lang="en-US" altLang="zh-CN" sz="2800" dirty="0"/>
          </a:p>
        </p:txBody>
      </p:sp>
    </p:spTree>
  </p:cSld>
  <p:clrMapOvr>
    <a:masterClrMapping/>
  </p:clrMapOvr>
  <p:transition>
    <p:spli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47601464d?pid=9daf92915&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四、语言基础</a:t>
            </a:r>
            <a:endParaRPr lang="en-US" altLang="zh-CN" sz="3200" dirty="0"/>
          </a:p>
        </p:txBody>
      </p:sp>
      <p:sp>
        <p:nvSpPr>
          <p:cNvPr id="3" name="QB_5_BD.1_1#fa2c1965d?sp=1&amp;pid=47601464d&amp;color=0,0,0&amp;vtp=1&amp;bbb=1"/>
          <p:cNvSpPr/>
          <p:nvPr/>
        </p:nvSpPr>
        <p:spPr>
          <a:xfrm>
            <a:off x="612648" y="1174454"/>
            <a:ext cx="10963656" cy="2590800"/>
          </a:xfrm>
          <a:prstGeom prst="rect">
            <a:avLst/>
          </a:prstGeom>
          <a:noFill/>
        </p:spPr>
        <p:txBody>
          <a:bodyPr wrap="none" lIns="0" tIns="0" rIns="0" bIns="0" rtlCol="0" anchor="t"/>
          <a:lstStyle/>
          <a:p>
            <a:pPr marL="0" marR="0" lvl="0" indent="0" defTabSz="914400" eaLnBrk="1" fontAlgn="auto" latinLnBrk="1" hangingPunct="1">
              <a:lnSpc>
                <a:spcPts val="5100"/>
              </a:lnSpc>
              <a:spcBef>
                <a:spcPts val="0"/>
              </a:spcBef>
              <a:spcAft>
                <a:spcPts val="0"/>
              </a:spcAft>
              <a:buClrTx/>
              <a:buSzTx/>
              <a:buNone/>
              <a:tabLst>
                <a:tab pos="5728970" algn="l"/>
              </a:tabLst>
              <a:defRPr/>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读准字音</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5728970" algn="l"/>
              </a:tabLst>
              <a:defRPr/>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①铆足(</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②淬炼(</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5728970" algn="l"/>
              </a:tabLst>
              <a:defRPr/>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③罹难(</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④沉疴(</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5728970" algn="l"/>
              </a:tabLst>
              <a:defRPr/>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⑤夯实(</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⑥通衢(</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5_AN.2_1#fa2c1965d.bracket?pid=47601464d&amp;color=0,0,0&amp;vpa=1&amp;vtp=1&amp;bbb=1"/>
          <p:cNvSpPr/>
          <p:nvPr/>
        </p:nvSpPr>
        <p:spPr>
          <a:xfrm>
            <a:off x="1753267" y="1829774"/>
            <a:ext cx="9128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m</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o</a:t>
            </a:r>
            <a:endParaRPr lang="en-US" altLang="zh-CN" sz="2800" dirty="0"/>
          </a:p>
        </p:txBody>
      </p:sp>
      <p:sp>
        <p:nvSpPr>
          <p:cNvPr id="5" name="QB_5_AN.3_1#fa2c1965d.bracket?pid=47601464d&amp;color=0,0,0&amp;vpa=2&amp;vtp=1&amp;bbb=1"/>
          <p:cNvSpPr/>
          <p:nvPr/>
        </p:nvSpPr>
        <p:spPr>
          <a:xfrm>
            <a:off x="7495572" y="1829774"/>
            <a:ext cx="71278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cuì</a:t>
            </a:r>
            <a:endParaRPr lang="en-US" altLang="zh-CN" sz="2800" dirty="0"/>
          </a:p>
        </p:txBody>
      </p:sp>
      <p:sp>
        <p:nvSpPr>
          <p:cNvPr id="6" name="QB_5_AN.4_1#fa2c1965d.bracket?pid=47601464d&amp;color=0,0,0&amp;vpa=3&amp;vtp=1&amp;bbb=1"/>
          <p:cNvSpPr/>
          <p:nvPr/>
        </p:nvSpPr>
        <p:spPr>
          <a:xfrm>
            <a:off x="1804067" y="2477474"/>
            <a:ext cx="455613"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lí</a:t>
            </a:r>
            <a:endParaRPr lang="en-US" altLang="zh-CN" sz="2800" dirty="0"/>
          </a:p>
        </p:txBody>
      </p:sp>
      <p:sp>
        <p:nvSpPr>
          <p:cNvPr id="7" name="QB_5_AN.5_1#fa2c1965d.bracket?pid=47601464d&amp;color=0,0,0&amp;vpa=4&amp;vtp=1&amp;bbb=1"/>
          <p:cNvSpPr/>
          <p:nvPr/>
        </p:nvSpPr>
        <p:spPr>
          <a:xfrm>
            <a:off x="7546372" y="2477474"/>
            <a:ext cx="614363"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kē</a:t>
            </a:r>
            <a:endParaRPr lang="en-US" altLang="zh-CN" sz="2800" dirty="0"/>
          </a:p>
        </p:txBody>
      </p:sp>
      <p:sp>
        <p:nvSpPr>
          <p:cNvPr id="8" name="QB_5_AN.6_1#fa2c1965d.bracket?pid=47601464d&amp;color=0,0,0&amp;vpa=5&amp;vtp=1&amp;bbb=1"/>
          <p:cNvSpPr/>
          <p:nvPr/>
        </p:nvSpPr>
        <p:spPr>
          <a:xfrm>
            <a:off x="1791367" y="3125174"/>
            <a:ext cx="1030288" cy="622300"/>
          </a:xfrm>
          <a:prstGeom prst="rect">
            <a:avLst/>
          </a:prstGeom>
          <a:noFill/>
        </p:spPr>
        <p:txBody>
          <a:bodyPr wrap="none" lIns="0" tIns="0" rIns="0" bIns="0" rtlCol="0" anchor="t"/>
          <a:lstStyle/>
          <a:p>
            <a:pPr algn="ct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h</a:t>
            </a: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nɡ</a:t>
            </a:r>
            <a:endParaRPr lang="en-US" altLang="zh-CN" sz="2800" dirty="0"/>
          </a:p>
        </p:txBody>
      </p:sp>
      <p:sp>
        <p:nvSpPr>
          <p:cNvPr id="9" name="QB_5_AN.7_1#fa2c1965d.bracket?pid=47601464d&amp;color=0,0,0&amp;vpa=6&amp;vtp=1&amp;bbb=1"/>
          <p:cNvSpPr/>
          <p:nvPr/>
        </p:nvSpPr>
        <p:spPr>
          <a:xfrm>
            <a:off x="7520972" y="3125174"/>
            <a:ext cx="6556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qú</a:t>
            </a:r>
            <a:endParaRPr lang="en-US" altLang="zh-CN" sz="2800" dirty="0"/>
          </a:p>
        </p:txBody>
      </p:sp>
      <p:sp>
        <p:nvSpPr>
          <p:cNvPr id="10" name="QB_5_BD.1_1#fa2c1965d?sp=1&amp;pid=47601464d&amp;color=0,0,0&amp;vtp=1&amp;bbb=1&amp;zzd= 3"/>
          <p:cNvSpPr/>
          <p:nvPr/>
        </p:nvSpPr>
        <p:spPr>
          <a:xfrm>
            <a:off x="1127030" y="24825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B_5_BD.1_1#fa2c1965d?sp=1&amp;pid=47601464d&amp;color=0,0,0&amp;vtp=1&amp;bbb=1&amp;zzd= 3"/>
          <p:cNvSpPr/>
          <p:nvPr/>
        </p:nvSpPr>
        <p:spPr>
          <a:xfrm>
            <a:off x="6856635" y="24825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B_5_BD.1_1#fa2c1965d?sp=1&amp;pid=47601464d&amp;color=0,0,0&amp;vtp=1&amp;bbb=1&amp;zzd= 5"/>
          <p:cNvSpPr/>
          <p:nvPr/>
        </p:nvSpPr>
        <p:spPr>
          <a:xfrm>
            <a:off x="1127030" y="31302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B_5_BD.1_1#fa2c1965d?sp=1&amp;pid=47601464d&amp;color=0,0,0&amp;vtp=1&amp;bbb=1&amp;zzd= 5"/>
          <p:cNvSpPr/>
          <p:nvPr/>
        </p:nvSpPr>
        <p:spPr>
          <a:xfrm>
            <a:off x="7212235" y="31302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B_5_BD.1_1#fa2c1965d?sp=1&amp;pid=47601464d&amp;color=0,0,0&amp;vtp=1&amp;bbb=1&amp;zzd= 7"/>
          <p:cNvSpPr/>
          <p:nvPr/>
        </p:nvSpPr>
        <p:spPr>
          <a:xfrm>
            <a:off x="1127030" y="37906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B_5_BD.1_1#fa2c1965d?sp=1&amp;pid=47601464d&amp;color=0,0,0&amp;vtp=1&amp;bbb=1&amp;zzd= 7"/>
          <p:cNvSpPr/>
          <p:nvPr/>
        </p:nvSpPr>
        <p:spPr>
          <a:xfrm>
            <a:off x="7212235" y="37906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wipe(left)">
                                      <p:cBhvr>
                                        <p:cTn id="31" dur="500"/>
                                        <p:tgtEl>
                                          <p:spTgt spid="7">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ipe(left)">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wipe(left)">
                                      <p:cBhvr>
                                        <p:cTn id="39" dur="500"/>
                                        <p:tgtEl>
                                          <p:spTgt spid="8">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wipe(left)">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wipe(left)">
                                      <p:cBhvr>
                                        <p:cTn id="47" dur="500"/>
                                        <p:tgtEl>
                                          <p:spTgt spid="9">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wipe(left)">
                                      <p:cBhvr>
                                        <p:cTn id="5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13897</Words>
  <Application>WPS 演示</Application>
  <PresentationFormat>宽屏</PresentationFormat>
  <Paragraphs>678</Paragraphs>
  <Slides>52</Slides>
  <Notes>44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52</vt:i4>
      </vt:variant>
    </vt:vector>
  </HeadingPairs>
  <TitlesOfParts>
    <vt:vector size="66" baseType="lpstr">
      <vt:lpstr>Arial</vt:lpstr>
      <vt:lpstr>宋体</vt:lpstr>
      <vt:lpstr>Wingdings</vt:lpstr>
      <vt:lpstr>Times New Roman</vt:lpstr>
      <vt:lpstr>微软雅黑</vt:lpstr>
      <vt:lpstr>Times New Roman</vt:lpstr>
      <vt:lpstr>方正粗等线简体</vt:lpstr>
      <vt:lpstr>宋体</vt:lpstr>
      <vt:lpstr>楷体</vt:lpstr>
      <vt:lpstr>Calibri</vt:lpstr>
      <vt:lpstr>Arial Unicode MS</vt:lpstr>
      <vt:lpstr>等线</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6</cp:revision>
  <dcterms:created xsi:type="dcterms:W3CDTF">2025-03-29T02:01:00Z</dcterms:created>
  <dcterms:modified xsi:type="dcterms:W3CDTF">2025-09-03T05:03:15Z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C5F9DBB8FC4949EBA17A1AC277FA78EC_12</vt:lpwstr>
  </property>
  <property fmtid="{D5CDD505-2E9C-101B-9397-08002B2CF9AE}" pid="3" name="KSOProductBuildVer">
    <vt:lpwstr>2052-12.1.0.22529</vt:lpwstr>
  </property>
</Properties>
</file>